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1" r:id="rId2"/>
    <p:sldId id="304" r:id="rId3"/>
    <p:sldId id="259" r:id="rId4"/>
    <p:sldId id="274" r:id="rId5"/>
    <p:sldId id="275" r:id="rId6"/>
    <p:sldId id="276" r:id="rId7"/>
    <p:sldId id="277" r:id="rId8"/>
    <p:sldId id="278" r:id="rId9"/>
    <p:sldId id="279" r:id="rId10"/>
    <p:sldId id="280" r:id="rId11"/>
    <p:sldId id="290" r:id="rId12"/>
    <p:sldId id="281" r:id="rId13"/>
    <p:sldId id="282" r:id="rId14"/>
    <p:sldId id="299" r:id="rId15"/>
    <p:sldId id="283" r:id="rId16"/>
    <p:sldId id="284" r:id="rId17"/>
    <p:sldId id="302" r:id="rId18"/>
    <p:sldId id="286" r:id="rId19"/>
    <p:sldId id="287" r:id="rId20"/>
    <p:sldId id="303" r:id="rId21"/>
    <p:sldId id="285" r:id="rId22"/>
    <p:sldId id="300" r:id="rId23"/>
    <p:sldId id="295" r:id="rId24"/>
    <p:sldId id="294" r:id="rId25"/>
    <p:sldId id="296" r:id="rId26"/>
    <p:sldId id="293"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5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8"/>
    <a:srgbClr val="E35205"/>
    <a:srgbClr val="EAAA00"/>
    <a:srgbClr val="14A19A"/>
    <a:srgbClr val="49C5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snapToGrid="0" snapToObjects="1">
      <p:cViewPr>
        <p:scale>
          <a:sx n="66" d="100"/>
          <a:sy n="66" d="100"/>
        </p:scale>
        <p:origin x="864" y="144"/>
      </p:cViewPr>
      <p:guideLst>
        <p:guide orient="horz"/>
        <p:guide pos="15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169E8-4BDF-3E42-ADC4-8D4C638BB4C6}" type="datetimeFigureOut">
              <a:rPr lang="en-US" smtClean="0"/>
              <a:t>3/5/2020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35DA5-23C9-5440-B7C4-583DDFB353A4}" type="slidenum">
              <a:rPr lang="en-US" smtClean="0"/>
              <a:t>‹#›</a:t>
            </a:fld>
            <a:endParaRPr lang="en-US"/>
          </a:p>
        </p:txBody>
      </p:sp>
    </p:spTree>
    <p:extLst>
      <p:ext uri="{BB962C8B-B14F-4D97-AF65-F5344CB8AC3E}">
        <p14:creationId xmlns:p14="http://schemas.microsoft.com/office/powerpoint/2010/main" val="807805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14956530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10402783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95494394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39633469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82C55B4-A822-7042-A029-FA8A239A56DE}"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13815465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82C55B4-A822-7042-A029-FA8A239A56DE}"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08893365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82C55B4-A822-7042-A029-FA8A239A56DE}"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285952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82C55B4-A822-7042-A029-FA8A239A56DE}"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92834974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C55B4-A822-7042-A029-FA8A239A56DE}"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158289805"/>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900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205553945"/>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C55B4-A822-7042-A029-FA8A239A56DE}" type="datetimeFigureOut">
              <a:rPr lang="en-US" smtClean="0"/>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C4C2A-4545-0A47-BAC4-A6509B4A4CEC}" type="slidenum">
              <a:rPr lang="en-US" smtClean="0"/>
              <a:t>‹#›</a:t>
            </a:fld>
            <a:endParaRPr lang="en-US"/>
          </a:p>
        </p:txBody>
      </p:sp>
    </p:spTree>
    <p:extLst>
      <p:ext uri="{BB962C8B-B14F-4D97-AF65-F5344CB8AC3E}">
        <p14:creationId xmlns:p14="http://schemas.microsoft.com/office/powerpoint/2010/main" val="39271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asuringworth.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grpSp>
        <p:nvGrpSpPr>
          <p:cNvPr id="5" name="Group 4"/>
          <p:cNvGrpSpPr/>
          <p:nvPr/>
        </p:nvGrpSpPr>
        <p:grpSpPr>
          <a:xfrm>
            <a:off x="308638" y="621187"/>
            <a:ext cx="9641956" cy="6963675"/>
            <a:chOff x="308638" y="621187"/>
            <a:chExt cx="9641956" cy="6963675"/>
          </a:xfrm>
        </p:grpSpPr>
        <p:grpSp>
          <p:nvGrpSpPr>
            <p:cNvPr id="3" name="Group 2"/>
            <p:cNvGrpSpPr/>
            <p:nvPr/>
          </p:nvGrpSpPr>
          <p:grpSpPr>
            <a:xfrm>
              <a:off x="308638" y="621187"/>
              <a:ext cx="8646964" cy="5306869"/>
              <a:chOff x="308638" y="621187"/>
              <a:chExt cx="8646964" cy="5306869"/>
            </a:xfrm>
          </p:grpSpPr>
          <p:sp>
            <p:nvSpPr>
              <p:cNvPr id="34" name="Hexagon 33"/>
              <p:cNvSpPr/>
              <p:nvPr/>
            </p:nvSpPr>
            <p:spPr>
              <a:xfrm>
                <a:off x="6759443" y="445292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3789411" y="280554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xagon 37"/>
              <p:cNvSpPr/>
              <p:nvPr/>
            </p:nvSpPr>
            <p:spPr>
              <a:xfrm>
                <a:off x="6759443" y="281186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Hexagon 39"/>
              <p:cNvSpPr/>
              <p:nvPr/>
            </p:nvSpPr>
            <p:spPr>
              <a:xfrm>
                <a:off x="6972686" y="1407157"/>
                <a:ext cx="1291389" cy="111326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1" name="Hexagon 40"/>
              <p:cNvSpPr/>
              <p:nvPr/>
            </p:nvSpPr>
            <p:spPr>
              <a:xfrm>
                <a:off x="8043877" y="62118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2" name="Hexagon 41"/>
              <p:cNvSpPr/>
              <p:nvPr/>
            </p:nvSpPr>
            <p:spPr>
              <a:xfrm>
                <a:off x="4116246" y="4725334"/>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3" name="Hexagon 42"/>
              <p:cNvSpPr/>
              <p:nvPr/>
            </p:nvSpPr>
            <p:spPr>
              <a:xfrm>
                <a:off x="684832" y="188042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4" name="Hexagon 43"/>
              <p:cNvSpPr/>
              <p:nvPr/>
            </p:nvSpPr>
            <p:spPr>
              <a:xfrm>
                <a:off x="2877686" y="4485812"/>
                <a:ext cx="911725" cy="785970"/>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5" name="Hexagon 44"/>
              <p:cNvSpPr/>
              <p:nvPr/>
            </p:nvSpPr>
            <p:spPr>
              <a:xfrm>
                <a:off x="5534894" y="2212532"/>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6" name="Hexagon 45"/>
              <p:cNvSpPr/>
              <p:nvPr/>
            </p:nvSpPr>
            <p:spPr>
              <a:xfrm>
                <a:off x="4733212" y="659106"/>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7" name="Hexagon 46"/>
              <p:cNvSpPr/>
              <p:nvPr/>
            </p:nvSpPr>
            <p:spPr>
              <a:xfrm>
                <a:off x="308638" y="5231821"/>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Hexagon 22"/>
              <p:cNvSpPr/>
              <p:nvPr/>
            </p:nvSpPr>
            <p:spPr>
              <a:xfrm>
                <a:off x="5292080" y="3645024"/>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32" name="Hexagon 31"/>
            <p:cNvSpPr/>
            <p:nvPr/>
          </p:nvSpPr>
          <p:spPr>
            <a:xfrm>
              <a:off x="5275258"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Hexagon 34"/>
            <p:cNvSpPr/>
            <p:nvPr/>
          </p:nvSpPr>
          <p:spPr>
            <a:xfrm>
              <a:off x="6759443" y="610972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8229246"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Hexagon 38"/>
            <p:cNvSpPr/>
            <p:nvPr/>
          </p:nvSpPr>
          <p:spPr>
            <a:xfrm>
              <a:off x="8239436" y="3627764"/>
              <a:ext cx="1711158" cy="147513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1738313" y="6004004"/>
            <a:ext cx="7084849" cy="615553"/>
          </a:xfrm>
          <a:prstGeom prst="rect">
            <a:avLst/>
          </a:prstGeom>
          <a:noFill/>
        </p:spPr>
        <p:txBody>
          <a:bodyPr wrap="square" lIns="0" tIns="0" rIns="0" bIns="0" rtlCol="0">
            <a:spAutoFit/>
          </a:bodyPr>
          <a:lstStyle/>
          <a:p>
            <a:r>
              <a:rPr lang="en-GB" sz="2400" b="1" baseline="30000" dirty="0">
                <a:solidFill>
                  <a:srgbClr val="FFFFFF"/>
                </a:solidFill>
                <a:latin typeface="Century Gothic"/>
                <a:cs typeface="Century Gothic"/>
              </a:rPr>
              <a:t>Free learning </a:t>
            </a:r>
            <a:r>
              <a:rPr lang="en-GB" sz="2400" b="1" baseline="30000" dirty="0" smtClean="0">
                <a:solidFill>
                  <a:srgbClr val="FFFFFF"/>
                </a:solidFill>
                <a:latin typeface="Century Gothic"/>
                <a:cs typeface="Century Gothic"/>
              </a:rPr>
              <a:t>reso</a:t>
            </a:r>
            <a:r>
              <a:rPr lang="en-GB" sz="2400" b="1" baseline="30000" dirty="0">
                <a:solidFill>
                  <a:srgbClr val="FFFFFF"/>
                </a:solidFill>
                <a:latin typeface="Century Gothic"/>
                <a:cs typeface="Century Gothic"/>
              </a:rPr>
              <a:t>u</a:t>
            </a:r>
            <a:r>
              <a:rPr lang="en-GB" sz="2400" b="1" baseline="30000" dirty="0" smtClean="0">
                <a:solidFill>
                  <a:srgbClr val="FFFFFF"/>
                </a:solidFill>
                <a:latin typeface="Century Gothic"/>
                <a:cs typeface="Century Gothic"/>
              </a:rPr>
              <a:t>rces </a:t>
            </a:r>
            <a:r>
              <a:rPr lang="en-GB" sz="2400" b="1" baseline="30000" dirty="0">
                <a:solidFill>
                  <a:srgbClr val="FFFFFF"/>
                </a:solidFill>
                <a:latin typeface="Century Gothic"/>
                <a:cs typeface="Century Gothic"/>
              </a:rPr>
              <a:t>from arts</a:t>
            </a:r>
            <a:r>
              <a:rPr lang="en-GB" sz="2400" b="1" baseline="30000" dirty="0" smtClean="0">
                <a:solidFill>
                  <a:srgbClr val="FFFFFF"/>
                </a:solidFill>
                <a:latin typeface="Century Gothic"/>
                <a:cs typeface="Century Gothic"/>
              </a:rPr>
              <a:t>, cultural </a:t>
            </a:r>
            <a:r>
              <a:rPr lang="en-GB" sz="2400" b="1" baseline="30000" dirty="0">
                <a:solidFill>
                  <a:srgbClr val="FFFFFF"/>
                </a:solidFill>
                <a:latin typeface="Century Gothic"/>
                <a:cs typeface="Century Gothic"/>
              </a:rPr>
              <a:t>and heritage </a:t>
            </a:r>
            <a:r>
              <a:rPr lang="en-GB" sz="2400" b="1" baseline="30000" dirty="0" smtClean="0">
                <a:solidFill>
                  <a:srgbClr val="FFFFFF"/>
                </a:solidFill>
                <a:latin typeface="Century Gothic"/>
                <a:cs typeface="Century Gothic"/>
              </a:rPr>
              <a:t>organisations</a:t>
            </a:r>
          </a:p>
          <a:p>
            <a:r>
              <a:rPr lang="en-GB" sz="3600" b="1" baseline="30000" dirty="0" err="1">
                <a:solidFill>
                  <a:srgbClr val="49C5B1"/>
                </a:solidFill>
                <a:latin typeface="Century Gothic"/>
                <a:cs typeface="Century Gothic"/>
              </a:rPr>
              <a:t>m</a:t>
            </a:r>
            <a:r>
              <a:rPr lang="en-GB" sz="3600" b="1" baseline="30000" dirty="0" err="1" smtClean="0">
                <a:solidFill>
                  <a:srgbClr val="49C5B1"/>
                </a:solidFill>
                <a:latin typeface="Century Gothic"/>
                <a:cs typeface="Century Gothic"/>
              </a:rPr>
              <a:t>ylearning.org</a:t>
            </a:r>
            <a:endParaRPr lang="en-GB" sz="3200" b="1" baseline="30000" dirty="0">
              <a:solidFill>
                <a:srgbClr val="49C5B1"/>
              </a:solidFill>
              <a:latin typeface="Century Gothic"/>
              <a:cs typeface="Century Gothic"/>
            </a:endParaRPr>
          </a:p>
        </p:txBody>
      </p:sp>
      <p:sp>
        <p:nvSpPr>
          <p:cNvPr id="12" name="TextBox 11"/>
          <p:cNvSpPr txBox="1"/>
          <p:nvPr/>
        </p:nvSpPr>
        <p:spPr>
          <a:xfrm>
            <a:off x="1764907" y="4127178"/>
            <a:ext cx="7352632" cy="430887"/>
          </a:xfrm>
          <a:prstGeom prst="rect">
            <a:avLst/>
          </a:prstGeom>
          <a:noFill/>
        </p:spPr>
        <p:txBody>
          <a:bodyPr wrap="square" lIns="0" tIns="0" rIns="0" bIns="0" rtlCol="0">
            <a:spAutoFit/>
          </a:bodyPr>
          <a:lstStyle/>
          <a:p>
            <a:r>
              <a:rPr lang="en-GB" sz="2800" dirty="0" smtClean="0">
                <a:solidFill>
                  <a:schemeClr val="bg1"/>
                </a:solidFill>
                <a:latin typeface="Century Gothic" panose="020B0502020202020204" pitchFamily="34" charset="0"/>
              </a:rPr>
              <a:t>The story of an extraordinary house.</a:t>
            </a:r>
          </a:p>
        </p:txBody>
      </p:sp>
      <p:sp>
        <p:nvSpPr>
          <p:cNvPr id="13" name="TextBox 12"/>
          <p:cNvSpPr txBox="1"/>
          <p:nvPr/>
        </p:nvSpPr>
        <p:spPr>
          <a:xfrm>
            <a:off x="1756384" y="2417421"/>
            <a:ext cx="6507691" cy="1354217"/>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Temple </a:t>
            </a:r>
            <a:r>
              <a:rPr lang="en-GB" sz="4400" b="1" dirty="0" err="1" smtClean="0">
                <a:solidFill>
                  <a:srgbClr val="49C5B1"/>
                </a:solidFill>
                <a:latin typeface="Century Gothic" panose="020B0502020202020204" pitchFamily="34" charset="0"/>
              </a:rPr>
              <a:t>Newsam</a:t>
            </a:r>
            <a:r>
              <a:rPr lang="en-GB" sz="4400" b="1" dirty="0" smtClean="0">
                <a:solidFill>
                  <a:srgbClr val="49C5B1"/>
                </a:solidFill>
                <a:latin typeface="Century Gothic" panose="020B0502020202020204" pitchFamily="34" charset="0"/>
              </a:rPr>
              <a:t> Timeline</a:t>
            </a:r>
            <a:endParaRPr lang="en-US" sz="4400" b="1" dirty="0" smtClean="0">
              <a:solidFill>
                <a:srgbClr val="49C5B1"/>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096" y="265692"/>
            <a:ext cx="3335655" cy="1308100"/>
          </a:xfrm>
          <a:prstGeom prst="rect">
            <a:avLst/>
          </a:prstGeom>
        </p:spPr>
      </p:pic>
    </p:spTree>
    <p:extLst>
      <p:ext uri="{BB962C8B-B14F-4D97-AF65-F5344CB8AC3E}">
        <p14:creationId xmlns:p14="http://schemas.microsoft.com/office/powerpoint/2010/main" val="2956183429"/>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505004" y="3961275"/>
            <a:ext cx="3735548" cy="2154436"/>
          </a:xfrm>
          <a:prstGeom prst="rect">
            <a:avLst/>
          </a:prstGeom>
          <a:noFill/>
        </p:spPr>
        <p:txBody>
          <a:bodyPr wrap="square" lIns="0" tIns="0" rIns="0" bIns="0" rtlCol="0">
            <a:spAutoFit/>
          </a:bodyPr>
          <a:lstStyle/>
          <a:p>
            <a:r>
              <a:rPr lang="en-GB" sz="2000" dirty="0" smtClean="0">
                <a:latin typeface="Century Gothic" panose="020B0502020202020204" pitchFamily="34" charset="0"/>
              </a:rPr>
              <a:t>James 1 gives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to his cousin </a:t>
            </a:r>
            <a:r>
              <a:rPr lang="en-GB" sz="2000" dirty="0" err="1" smtClean="0">
                <a:latin typeface="Century Gothic" panose="020B0502020202020204" pitchFamily="34" charset="0"/>
              </a:rPr>
              <a:t>Ludovic</a:t>
            </a:r>
            <a:r>
              <a:rPr lang="en-GB" sz="2000" dirty="0" smtClean="0">
                <a:latin typeface="Century Gothic" panose="020B0502020202020204" pitchFamily="34" charset="0"/>
              </a:rPr>
              <a:t>, the Duke of Lennox.  </a:t>
            </a:r>
          </a:p>
          <a:p>
            <a:endParaRPr lang="en-GB" sz="2000" dirty="0" smtClean="0">
              <a:latin typeface="Century Gothic" panose="020B0502020202020204" pitchFamily="34" charset="0"/>
            </a:endParaRPr>
          </a:p>
          <a:p>
            <a:endParaRPr lang="en-GB" sz="2000" dirty="0" smtClean="0">
              <a:latin typeface="Century Gothic" panose="020B0502020202020204" pitchFamily="34" charset="0"/>
            </a:endParaRPr>
          </a:p>
          <a:p>
            <a:endParaRPr lang="en-GB" sz="2000"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4468603" y="778637"/>
            <a:ext cx="1326462"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1603</a:t>
            </a:r>
            <a:endParaRPr lang="en-US" sz="4400" b="1" dirty="0" smtClean="0">
              <a:solidFill>
                <a:srgbClr val="E35205"/>
              </a:solidFill>
            </a:endParaRPr>
          </a:p>
        </p:txBody>
      </p:sp>
      <p:grpSp>
        <p:nvGrpSpPr>
          <p:cNvPr id="41" name="Group 40"/>
          <p:cNvGrpSpPr/>
          <p:nvPr/>
        </p:nvGrpSpPr>
        <p:grpSpPr>
          <a:xfrm>
            <a:off x="209282" y="218350"/>
            <a:ext cx="8485065" cy="410047"/>
            <a:chOff x="238754" y="2169378"/>
            <a:chExt cx="8485065" cy="410047"/>
          </a:xfrm>
        </p:grpSpPr>
        <p:cxnSp>
          <p:nvCxnSpPr>
            <p:cNvPr id="42" name="Straight Connector 41"/>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4" name="TextBox 43"/>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8" name="Group 47"/>
          <p:cNvGrpSpPr/>
          <p:nvPr/>
        </p:nvGrpSpPr>
        <p:grpSpPr>
          <a:xfrm>
            <a:off x="3736599" y="253038"/>
            <a:ext cx="648350" cy="444323"/>
            <a:chOff x="3736599" y="253038"/>
            <a:chExt cx="648350" cy="444323"/>
          </a:xfrm>
        </p:grpSpPr>
        <p:sp>
          <p:nvSpPr>
            <p:cNvPr id="49" name="TextBox 48"/>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50" name="Oval 49"/>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6" name="TextBox 55"/>
          <p:cNvSpPr txBox="1"/>
          <p:nvPr/>
        </p:nvSpPr>
        <p:spPr>
          <a:xfrm>
            <a:off x="499880" y="2025960"/>
            <a:ext cx="3968723" cy="1846659"/>
          </a:xfrm>
          <a:prstGeom prst="rect">
            <a:avLst/>
          </a:prstGeom>
          <a:noFill/>
        </p:spPr>
        <p:txBody>
          <a:bodyPr wrap="square" lIns="0" tIns="0" rIns="0" bIns="0" rtlCol="0">
            <a:spAutoFit/>
          </a:bodyPr>
          <a:lstStyle/>
          <a:p>
            <a:r>
              <a:rPr lang="en-GB" sz="2000" dirty="0">
                <a:latin typeface="Century Gothic" panose="020B0502020202020204" pitchFamily="34" charset="0"/>
              </a:rPr>
              <a:t>Queen Elizabeth dies without having children, </a:t>
            </a:r>
            <a:r>
              <a:rPr lang="en-GB" sz="2000" dirty="0" smtClean="0">
                <a:latin typeface="Century Gothic" panose="020B0502020202020204" pitchFamily="34" charset="0"/>
              </a:rPr>
              <a:t>so the son of Lord Darnley and Mary Queen of Scots,  </a:t>
            </a:r>
            <a:r>
              <a:rPr lang="en-GB" sz="2000" b="1" dirty="0">
                <a:latin typeface="Century Gothic" panose="020B0502020202020204" pitchFamily="34" charset="0"/>
              </a:rPr>
              <a:t>James 1 </a:t>
            </a:r>
            <a:r>
              <a:rPr lang="en-GB" sz="2000" dirty="0">
                <a:latin typeface="Century Gothic" panose="020B0502020202020204" pitchFamily="34" charset="0"/>
              </a:rPr>
              <a:t>inherits Temple </a:t>
            </a:r>
            <a:r>
              <a:rPr lang="en-GB" sz="2000" dirty="0" err="1">
                <a:latin typeface="Century Gothic" panose="020B0502020202020204" pitchFamily="34" charset="0"/>
              </a:rPr>
              <a:t>Newsam</a:t>
            </a:r>
            <a:r>
              <a:rPr lang="en-GB" sz="2000" dirty="0">
                <a:latin typeface="Century Gothic" panose="020B0502020202020204" pitchFamily="34" charset="0"/>
              </a:rPr>
              <a:t>. </a:t>
            </a:r>
            <a:endParaRPr lang="en-GB" sz="2000" dirty="0" smtClean="0">
              <a:latin typeface="Century Gothic" panose="020B0502020202020204" pitchFamily="34" charset="0"/>
            </a:endParaRPr>
          </a:p>
          <a:p>
            <a:endParaRPr lang="en-GB" sz="2000" dirty="0">
              <a:solidFill>
                <a:srgbClr val="FF0000"/>
              </a:solidFill>
              <a:latin typeface="Century Gothic" panose="020B0502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0743" y="1540815"/>
            <a:ext cx="3053168" cy="3902582"/>
          </a:xfrm>
          <a:prstGeom prst="rect">
            <a:avLst/>
          </a:prstGeom>
        </p:spPr>
      </p:pic>
      <p:sp>
        <p:nvSpPr>
          <p:cNvPr id="45" name="TextBox 44"/>
          <p:cNvSpPr txBox="1"/>
          <p:nvPr/>
        </p:nvSpPr>
        <p:spPr>
          <a:xfrm>
            <a:off x="5056099" y="5542443"/>
            <a:ext cx="3355225" cy="984885"/>
          </a:xfrm>
          <a:prstGeom prst="rect">
            <a:avLst/>
          </a:prstGeom>
          <a:noFill/>
        </p:spPr>
        <p:txBody>
          <a:bodyPr wrap="square" rtlCol="0">
            <a:spAutoFit/>
          </a:bodyPr>
          <a:lstStyle/>
          <a:p>
            <a:r>
              <a:rPr lang="en-GB" sz="1600" b="1" dirty="0" smtClean="0">
                <a:latin typeface="Century Gothic" panose="020B0502020202020204" pitchFamily="34" charset="0"/>
              </a:rPr>
              <a:t>James I </a:t>
            </a:r>
            <a:r>
              <a:rPr lang="en-GB" sz="1400" dirty="0" smtClean="0">
                <a:latin typeface="Century Gothic" panose="020B0502020202020204" pitchFamily="34" charset="0"/>
              </a:rPr>
              <a:t>| Rhoda Sullivan | 16</a:t>
            </a:r>
            <a:r>
              <a:rPr lang="en-GB" sz="1400" baseline="30000" dirty="0" smtClean="0">
                <a:latin typeface="Century Gothic" panose="020B0502020202020204" pitchFamily="34" charset="0"/>
              </a:rPr>
              <a:t>th</a:t>
            </a:r>
            <a:r>
              <a:rPr lang="en-GB" sz="1400" dirty="0" smtClean="0">
                <a:latin typeface="Century Gothic" panose="020B0502020202020204" pitchFamily="34" charset="0"/>
              </a:rPr>
              <a:t> C</a:t>
            </a:r>
          </a:p>
          <a:p>
            <a:endParaRPr lang="en-GB" sz="1200" dirty="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grpSp>
        <p:nvGrpSpPr>
          <p:cNvPr id="47" name="Group 46"/>
          <p:cNvGrpSpPr/>
          <p:nvPr/>
        </p:nvGrpSpPr>
        <p:grpSpPr>
          <a:xfrm>
            <a:off x="4631644" y="497299"/>
            <a:ext cx="271644" cy="271644"/>
            <a:chOff x="2026041" y="1132411"/>
            <a:chExt cx="271644" cy="271644"/>
          </a:xfrm>
        </p:grpSpPr>
        <p:sp>
          <p:nvSpPr>
            <p:cNvPr id="57" name="Oval 56"/>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Oval 57"/>
            <p:cNvSpPr/>
            <p:nvPr/>
          </p:nvSpPr>
          <p:spPr>
            <a:xfrm>
              <a:off x="2097556" y="1192011"/>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495386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6 3.7037E-7 L 0.03993 3.7037E-7 " pathEditMode="relative" rAng="0" ptsTypes="AA">
                                      <p:cBhvr>
                                        <p:cTn id="6" dur="2000" fill="hold"/>
                                        <p:tgtEl>
                                          <p:spTgt spid="47"/>
                                        </p:tgtEl>
                                        <p:attrNameLst>
                                          <p:attrName>ppt_x</p:attrName>
                                          <p:attrName>ppt_y</p:attrName>
                                        </p:attrNameLst>
                                      </p:cBhvr>
                                      <p:rCtr x="1997" y="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par>
                          <p:cTn id="15" fill="hold">
                            <p:stCondLst>
                              <p:cond delay="4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2" name="TextBox 21"/>
          <p:cNvSpPr txBox="1"/>
          <p:nvPr/>
        </p:nvSpPr>
        <p:spPr>
          <a:xfrm>
            <a:off x="4752654" y="788482"/>
            <a:ext cx="1308100"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1622</a:t>
            </a:r>
            <a:endParaRPr lang="en-US" sz="4400" b="1" dirty="0" smtClean="0">
              <a:solidFill>
                <a:srgbClr val="E35205"/>
              </a:solidFill>
            </a:endParaRPr>
          </a:p>
        </p:txBody>
      </p:sp>
      <p:grpSp>
        <p:nvGrpSpPr>
          <p:cNvPr id="24" name="Group 23"/>
          <p:cNvGrpSpPr/>
          <p:nvPr/>
        </p:nvGrpSpPr>
        <p:grpSpPr>
          <a:xfrm>
            <a:off x="3736599" y="253038"/>
            <a:ext cx="648350" cy="444323"/>
            <a:chOff x="3736599" y="253038"/>
            <a:chExt cx="648350" cy="444323"/>
          </a:xfrm>
        </p:grpSpPr>
        <p:sp>
          <p:nvSpPr>
            <p:cNvPr id="41" name="TextBox 40"/>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2" name="Oval 41"/>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3" name="Rectangle 42"/>
          <p:cNvSpPr/>
          <p:nvPr/>
        </p:nvSpPr>
        <p:spPr>
          <a:xfrm>
            <a:off x="472840" y="1683212"/>
            <a:ext cx="4279813" cy="1323439"/>
          </a:xfrm>
          <a:prstGeom prst="rect">
            <a:avLst/>
          </a:prstGeom>
        </p:spPr>
        <p:txBody>
          <a:bodyPr wrap="square">
            <a:spAutoFit/>
          </a:bodyPr>
          <a:lstStyle/>
          <a:p>
            <a:r>
              <a:rPr lang="en-GB" sz="2000" dirty="0" smtClean="0">
                <a:latin typeface="Century Gothic" panose="020B0502020202020204" pitchFamily="34" charset="0"/>
              </a:rPr>
              <a:t>The Duke of Lennox is in </a:t>
            </a:r>
            <a:r>
              <a:rPr lang="en-GB" sz="2000" dirty="0">
                <a:latin typeface="Century Gothic" panose="020B0502020202020204" pitchFamily="34" charset="0"/>
              </a:rPr>
              <a:t>lots of debt</a:t>
            </a:r>
            <a:r>
              <a:rPr lang="en-GB" sz="2000" dirty="0" smtClean="0">
                <a:latin typeface="Century Gothic" panose="020B0502020202020204" pitchFamily="34" charset="0"/>
              </a:rPr>
              <a:t>, so he </a:t>
            </a:r>
            <a:r>
              <a:rPr lang="en-GB" sz="2000" dirty="0">
                <a:latin typeface="Century Gothic" panose="020B0502020202020204" pitchFamily="34" charset="0"/>
              </a:rPr>
              <a:t>sells </a:t>
            </a:r>
            <a:r>
              <a:rPr lang="en-GB" sz="2000" dirty="0" smtClean="0">
                <a:latin typeface="Century Gothic" panose="020B0502020202020204" pitchFamily="34" charset="0"/>
              </a:rPr>
              <a:t>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to property developer </a:t>
            </a:r>
            <a:r>
              <a:rPr lang="en-GB" sz="2000" b="1" dirty="0" smtClean="0">
                <a:latin typeface="Century Gothic" panose="020B0502020202020204" pitchFamily="34" charset="0"/>
              </a:rPr>
              <a:t>Arthur Ingram </a:t>
            </a:r>
            <a:r>
              <a:rPr lang="en-GB" sz="2000" dirty="0">
                <a:latin typeface="Century Gothic" panose="020B0502020202020204" pitchFamily="34" charset="0"/>
              </a:rPr>
              <a:t>for £</a:t>
            </a:r>
            <a:r>
              <a:rPr lang="en-GB" sz="2000" dirty="0" smtClean="0">
                <a:latin typeface="Century Gothic" panose="020B0502020202020204" pitchFamily="34" charset="0"/>
              </a:rPr>
              <a:t>12,000.</a:t>
            </a:r>
            <a:endParaRPr lang="en-GB" sz="2000" dirty="0">
              <a:latin typeface="Century Gothic" panose="020B0502020202020204" pitchFamily="34" charset="0"/>
            </a:endParaRPr>
          </a:p>
        </p:txBody>
      </p:sp>
      <p:grpSp>
        <p:nvGrpSpPr>
          <p:cNvPr id="45" name="Group 44"/>
          <p:cNvGrpSpPr/>
          <p:nvPr/>
        </p:nvGrpSpPr>
        <p:grpSpPr>
          <a:xfrm>
            <a:off x="142416" y="220954"/>
            <a:ext cx="8485065" cy="410047"/>
            <a:chOff x="238754" y="2169378"/>
            <a:chExt cx="8485065" cy="410047"/>
          </a:xfrm>
        </p:grpSpPr>
        <p:cxnSp>
          <p:nvCxnSpPr>
            <p:cNvPr id="46" name="Straight Connector 45"/>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8" name="TextBox 47"/>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52" name="Group 51"/>
          <p:cNvGrpSpPr/>
          <p:nvPr/>
        </p:nvGrpSpPr>
        <p:grpSpPr>
          <a:xfrm>
            <a:off x="4920277" y="494145"/>
            <a:ext cx="271644" cy="271644"/>
            <a:chOff x="2026041" y="1132411"/>
            <a:chExt cx="271644" cy="271644"/>
          </a:xfrm>
        </p:grpSpPr>
        <p:sp>
          <p:nvSpPr>
            <p:cNvPr id="53" name="Oval 52"/>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9" name="Rectangle 48"/>
          <p:cNvSpPr/>
          <p:nvPr/>
        </p:nvSpPr>
        <p:spPr>
          <a:xfrm>
            <a:off x="472839" y="3931072"/>
            <a:ext cx="4418711" cy="1631216"/>
          </a:xfrm>
          <a:prstGeom prst="rect">
            <a:avLst/>
          </a:prstGeom>
        </p:spPr>
        <p:txBody>
          <a:bodyPr wrap="square">
            <a:spAutoFit/>
          </a:bodyPr>
          <a:lstStyle/>
          <a:p>
            <a:r>
              <a:rPr lang="en-GB" sz="2000" dirty="0" smtClean="0">
                <a:latin typeface="Century Gothic" panose="020B0502020202020204" pitchFamily="34" charset="0"/>
              </a:rPr>
              <a:t>Using a historical currency converter, that £12,000 would be about </a:t>
            </a:r>
            <a:r>
              <a:rPr lang="en-GB" sz="2000" b="1" dirty="0" smtClean="0">
                <a:latin typeface="Century Gothic" panose="020B0502020202020204" pitchFamily="34" charset="0"/>
              </a:rPr>
              <a:t>£2 million </a:t>
            </a:r>
            <a:r>
              <a:rPr lang="en-GB" sz="2000" dirty="0" smtClean="0">
                <a:latin typeface="Century Gothic" panose="020B0502020202020204" pitchFamily="34" charset="0"/>
              </a:rPr>
              <a:t>today.</a:t>
            </a:r>
          </a:p>
          <a:p>
            <a:endParaRPr lang="en-GB" sz="2000" dirty="0">
              <a:latin typeface="Century Gothic" panose="020B0502020202020204" pitchFamily="34" charset="0"/>
            </a:endParaRPr>
          </a:p>
          <a:p>
            <a:r>
              <a:rPr lang="en-GB" sz="2000" dirty="0" smtClean="0">
                <a:latin typeface="Century Gothic" panose="020B0502020202020204" pitchFamily="34" charset="0"/>
              </a:rPr>
              <a:t>(source: </a:t>
            </a:r>
            <a:r>
              <a:rPr lang="en-GB" sz="2000" dirty="0" smtClean="0">
                <a:latin typeface="Century Gothic" panose="020B0502020202020204" pitchFamily="34" charset="0"/>
                <a:hlinkClick r:id="rId2"/>
              </a:rPr>
              <a:t>www.easuringworth.com</a:t>
            </a:r>
            <a:r>
              <a:rPr lang="en-GB" dirty="0">
                <a:latin typeface="Century Gothic" panose="020B0502020202020204" pitchFamily="34" charset="0"/>
              </a:rPr>
              <a:t>)</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6704" y="1649346"/>
            <a:ext cx="3065107" cy="3867638"/>
          </a:xfrm>
          <a:prstGeom prst="rect">
            <a:avLst/>
          </a:prstGeom>
        </p:spPr>
      </p:pic>
      <p:sp>
        <p:nvSpPr>
          <p:cNvPr id="36" name="TextBox 35"/>
          <p:cNvSpPr txBox="1"/>
          <p:nvPr/>
        </p:nvSpPr>
        <p:spPr>
          <a:xfrm>
            <a:off x="5441387" y="5771054"/>
            <a:ext cx="3355225" cy="984885"/>
          </a:xfrm>
          <a:prstGeom prst="rect">
            <a:avLst/>
          </a:prstGeom>
          <a:noFill/>
        </p:spPr>
        <p:txBody>
          <a:bodyPr wrap="square" rtlCol="0">
            <a:spAutoFit/>
          </a:bodyPr>
          <a:lstStyle/>
          <a:p>
            <a:r>
              <a:rPr lang="en-GB" sz="1600" b="1" dirty="0" smtClean="0">
                <a:latin typeface="Century Gothic" panose="020B0502020202020204" pitchFamily="34" charset="0"/>
              </a:rPr>
              <a:t>Arthur Ingram</a:t>
            </a:r>
            <a:endParaRPr lang="en-GB" sz="1400" dirty="0" smtClean="0">
              <a:latin typeface="Century Gothic" panose="020B0502020202020204" pitchFamily="34" charset="0"/>
            </a:endParaRPr>
          </a:p>
          <a:p>
            <a:endParaRPr lang="en-GB" sz="1200" dirty="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spTree>
    <p:extLst>
      <p:ext uri="{BB962C8B-B14F-4D97-AF65-F5344CB8AC3E}">
        <p14:creationId xmlns:p14="http://schemas.microsoft.com/office/powerpoint/2010/main" val="3394316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8889E-6 3.33333E-6 L 0.03768 3.33333E-6 " pathEditMode="relative" rAng="0" ptsTypes="AA">
                                      <p:cBhvr>
                                        <p:cTn id="6" dur="1500" fill="hold"/>
                                        <p:tgtEl>
                                          <p:spTgt spid="52"/>
                                        </p:tgtEl>
                                        <p:attrNameLst>
                                          <p:attrName>ppt_x</p:attrName>
                                          <p:attrName>ppt_y</p:attrName>
                                        </p:attrNameLst>
                                      </p:cBhvr>
                                      <p:rCtr x="1875" y="0"/>
                                    </p:animMotion>
                                  </p:childTnLst>
                                </p:cTn>
                              </p:par>
                            </p:childTnLst>
                          </p:cTn>
                        </p:par>
                        <p:par>
                          <p:cTn id="7" fill="hold">
                            <p:stCondLst>
                              <p:cond delay="15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3"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388240" y="1459445"/>
            <a:ext cx="3224303" cy="3600986"/>
          </a:xfrm>
          <a:prstGeom prst="rect">
            <a:avLst/>
          </a:prstGeom>
          <a:noFill/>
        </p:spPr>
        <p:txBody>
          <a:bodyPr wrap="square" lIns="0" tIns="0" rIns="0" bIns="0" rtlCol="0">
            <a:spAutoFit/>
          </a:bodyPr>
          <a:lstStyle/>
          <a:p>
            <a:r>
              <a:rPr lang="en-GB" dirty="0" smtClean="0">
                <a:latin typeface="Century Gothic" panose="020B0502020202020204" pitchFamily="34" charset="0"/>
              </a:rPr>
              <a:t>Fire rips through the east wing of Temple </a:t>
            </a:r>
            <a:r>
              <a:rPr lang="en-GB" dirty="0" err="1" smtClean="0">
                <a:latin typeface="Century Gothic" panose="020B0502020202020204" pitchFamily="34" charset="0"/>
              </a:rPr>
              <a:t>Newsam</a:t>
            </a:r>
            <a:r>
              <a:rPr lang="en-GB" dirty="0">
                <a:latin typeface="Century Gothic" panose="020B0502020202020204" pitchFamily="34" charset="0"/>
              </a:rPr>
              <a:t> </a:t>
            </a:r>
            <a:r>
              <a:rPr lang="en-GB" dirty="0" smtClean="0">
                <a:latin typeface="Century Gothic" panose="020B0502020202020204" pitchFamily="34" charset="0"/>
              </a:rPr>
              <a:t>and Arthur Ingram then demolishes the remains, along with the </a:t>
            </a:r>
            <a:r>
              <a:rPr lang="en-GB" dirty="0">
                <a:latin typeface="Century Gothic" panose="020B0502020202020204" pitchFamily="34" charset="0"/>
              </a:rPr>
              <a:t>n</a:t>
            </a:r>
            <a:r>
              <a:rPr lang="en-GB" dirty="0" smtClean="0">
                <a:latin typeface="Century Gothic" panose="020B0502020202020204" pitchFamily="34" charset="0"/>
              </a:rPr>
              <a:t>orth and south wing.  </a:t>
            </a:r>
          </a:p>
          <a:p>
            <a:endParaRPr lang="en-GB" dirty="0">
              <a:latin typeface="Century Gothic" panose="020B0502020202020204" pitchFamily="34" charset="0"/>
            </a:endParaRPr>
          </a:p>
          <a:p>
            <a:r>
              <a:rPr lang="en-GB" dirty="0" smtClean="0">
                <a:latin typeface="Century Gothic" panose="020B0502020202020204" pitchFamily="34" charset="0"/>
              </a:rPr>
              <a:t>He leaves only the west wing standing.  This is the Tudor Wing from Lord Darcy’s original building that you can still see today at Temple </a:t>
            </a:r>
            <a:r>
              <a:rPr lang="en-GB" dirty="0" err="1" smtClean="0">
                <a:latin typeface="Century Gothic" panose="020B0502020202020204" pitchFamily="34" charset="0"/>
              </a:rPr>
              <a:t>Newsam</a:t>
            </a:r>
            <a:r>
              <a:rPr lang="en-GB" dirty="0" smtClean="0">
                <a:latin typeface="Century Gothic" panose="020B0502020202020204" pitchFamily="34" charset="0"/>
              </a:rPr>
              <a:t>.  </a:t>
            </a:r>
          </a:p>
        </p:txBody>
      </p:sp>
      <p:sp>
        <p:nvSpPr>
          <p:cNvPr id="22" name="TextBox 21"/>
          <p:cNvSpPr txBox="1"/>
          <p:nvPr/>
        </p:nvSpPr>
        <p:spPr>
          <a:xfrm>
            <a:off x="4773551" y="782337"/>
            <a:ext cx="1287203"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1636</a:t>
            </a:r>
            <a:endParaRPr lang="en-US" sz="4400" b="1" dirty="0" smtClean="0">
              <a:solidFill>
                <a:srgbClr val="E35205"/>
              </a:solidFill>
            </a:endParaRPr>
          </a:p>
        </p:txBody>
      </p:sp>
      <p:grpSp>
        <p:nvGrpSpPr>
          <p:cNvPr id="24" name="Group 23"/>
          <p:cNvGrpSpPr/>
          <p:nvPr/>
        </p:nvGrpSpPr>
        <p:grpSpPr>
          <a:xfrm>
            <a:off x="3736599" y="253038"/>
            <a:ext cx="648350" cy="444323"/>
            <a:chOff x="3736599" y="253038"/>
            <a:chExt cx="648350" cy="444323"/>
          </a:xfrm>
        </p:grpSpPr>
        <p:sp>
          <p:nvSpPr>
            <p:cNvPr id="41" name="TextBox 40"/>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2" name="Oval 41"/>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142416" y="220954"/>
            <a:ext cx="8485065" cy="410047"/>
            <a:chOff x="238754" y="2169378"/>
            <a:chExt cx="8485065" cy="410047"/>
          </a:xfrm>
        </p:grpSpPr>
        <p:cxnSp>
          <p:nvCxnSpPr>
            <p:cNvPr id="44" name="Straight Connector 43"/>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6" name="TextBox 45"/>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9" name="Group 48"/>
          <p:cNvGrpSpPr/>
          <p:nvPr/>
        </p:nvGrpSpPr>
        <p:grpSpPr>
          <a:xfrm>
            <a:off x="5190243" y="482091"/>
            <a:ext cx="271644" cy="271644"/>
            <a:chOff x="2026041" y="1132411"/>
            <a:chExt cx="271644" cy="271644"/>
          </a:xfrm>
        </p:grpSpPr>
        <p:sp>
          <p:nvSpPr>
            <p:cNvPr id="50" name="Oval 49"/>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488094" y="768257"/>
            <a:ext cx="3433844" cy="4855842"/>
          </a:xfrm>
          <a:prstGeom prst="rect">
            <a:avLst/>
          </a:prstGeom>
        </p:spPr>
      </p:pic>
      <p:sp>
        <p:nvSpPr>
          <p:cNvPr id="3" name="TextBox 2"/>
          <p:cNvSpPr txBox="1"/>
          <p:nvPr/>
        </p:nvSpPr>
        <p:spPr>
          <a:xfrm>
            <a:off x="260444" y="5419339"/>
            <a:ext cx="6082078" cy="1200329"/>
          </a:xfrm>
          <a:prstGeom prst="rect">
            <a:avLst/>
          </a:prstGeom>
          <a:noFill/>
        </p:spPr>
        <p:txBody>
          <a:bodyPr wrap="square" rtlCol="0">
            <a:spAutoFit/>
          </a:bodyPr>
          <a:lstStyle/>
          <a:p>
            <a:r>
              <a:rPr lang="en-GB" dirty="0">
                <a:latin typeface="Century Gothic" panose="020B0502020202020204" pitchFamily="34" charset="0"/>
              </a:rPr>
              <a:t>Arthur then re-builds the north and south wing and the outside of these are what you see today.  The East wing is never rebuilt.</a:t>
            </a:r>
          </a:p>
          <a:p>
            <a:endParaRPr lang="en-GB" dirty="0"/>
          </a:p>
        </p:txBody>
      </p:sp>
      <p:sp>
        <p:nvSpPr>
          <p:cNvPr id="40" name="TextBox 39"/>
          <p:cNvSpPr txBox="1"/>
          <p:nvPr/>
        </p:nvSpPr>
        <p:spPr>
          <a:xfrm>
            <a:off x="6547184" y="4665025"/>
            <a:ext cx="2863893" cy="1231106"/>
          </a:xfrm>
          <a:prstGeom prst="rect">
            <a:avLst/>
          </a:prstGeom>
          <a:noFill/>
        </p:spPr>
        <p:txBody>
          <a:bodyPr wrap="square" rtlCol="0">
            <a:spAutoFit/>
          </a:bodyPr>
          <a:lstStyle/>
          <a:p>
            <a:r>
              <a:rPr lang="en-GB" sz="1600" b="1" dirty="0" smtClean="0">
                <a:latin typeface="Century Gothic" panose="020B0502020202020204" pitchFamily="34" charset="0"/>
              </a:rPr>
              <a:t>A historical drawing of Temple </a:t>
            </a:r>
            <a:r>
              <a:rPr lang="en-GB" sz="1600" b="1" dirty="0" err="1" smtClean="0">
                <a:latin typeface="Century Gothic" panose="020B0502020202020204" pitchFamily="34" charset="0"/>
              </a:rPr>
              <a:t>Newsam</a:t>
            </a:r>
            <a:r>
              <a:rPr lang="en-GB" sz="1600" b="1" dirty="0" smtClean="0">
                <a:latin typeface="Century Gothic" panose="020B0502020202020204" pitchFamily="34" charset="0"/>
              </a:rPr>
              <a:t> House</a:t>
            </a:r>
            <a:endParaRPr lang="en-GB" sz="1100" dirty="0">
              <a:latin typeface="Century Gothic" panose="020B0502020202020204" pitchFamily="34" charset="0"/>
            </a:endParaRPr>
          </a:p>
          <a:p>
            <a:endParaRPr lang="en-GB" sz="1200" dirty="0" smtClean="0">
              <a:latin typeface="Century Gothic" panose="020B0502020202020204" pitchFamily="34" charset="0"/>
            </a:endParaRPr>
          </a:p>
          <a:p>
            <a:r>
              <a:rPr lang="en-GB" sz="1200" dirty="0" smtClean="0">
                <a:latin typeface="Century Gothic" panose="020B0502020202020204" pitchFamily="34" charset="0"/>
              </a:rPr>
              <a:t>© </a:t>
            </a:r>
            <a:r>
              <a:rPr lang="en-GB" sz="1200" dirty="0" smtClean="0">
                <a:latin typeface="Century Gothic" panose="020B0502020202020204" pitchFamily="34" charset="0"/>
              </a:rPr>
              <a:t>Leeds Museums and Galleries</a:t>
            </a:r>
            <a:endParaRPr lang="en-GB" dirty="0" smtClean="0"/>
          </a:p>
          <a:p>
            <a:endParaRPr lang="en-GB" dirty="0"/>
          </a:p>
        </p:txBody>
      </p:sp>
    </p:spTree>
    <p:extLst>
      <p:ext uri="{BB962C8B-B14F-4D97-AF65-F5344CB8AC3E}">
        <p14:creationId xmlns:p14="http://schemas.microsoft.com/office/powerpoint/2010/main" val="7862240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72222E-6 3.7037E-6 L 0.01475 0.00185 " pathEditMode="relative" rAng="0" ptsTypes="AA">
                                      <p:cBhvr>
                                        <p:cTn id="6" dur="2000" fill="hold"/>
                                        <p:tgtEl>
                                          <p:spTgt spid="49"/>
                                        </p:tgtEl>
                                        <p:attrNameLst>
                                          <p:attrName>ppt_x</p:attrName>
                                          <p:attrName>ppt_y</p:attrName>
                                        </p:attrNameLst>
                                      </p:cBhvr>
                                      <p:rCtr x="72900" y="930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494133" y="1815462"/>
            <a:ext cx="4266031" cy="4308872"/>
          </a:xfrm>
          <a:prstGeom prst="rect">
            <a:avLst/>
          </a:prstGeom>
          <a:noFill/>
        </p:spPr>
        <p:txBody>
          <a:bodyPr wrap="square" lIns="0" tIns="0" rIns="0" bIns="0" rtlCol="0">
            <a:spAutoFit/>
          </a:bodyPr>
          <a:lstStyle/>
          <a:p>
            <a:r>
              <a:rPr lang="en-GB" sz="2000" dirty="0" smtClean="0">
                <a:latin typeface="Century Gothic" panose="020B0502020202020204" pitchFamily="34" charset="0"/>
              </a:rPr>
              <a:t>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passes down the Ingram family line.</a:t>
            </a:r>
          </a:p>
          <a:p>
            <a:endParaRPr lang="en-GB" sz="2000" dirty="0">
              <a:latin typeface="Century Gothic" panose="020B0502020202020204" pitchFamily="34" charset="0"/>
            </a:endParaRPr>
          </a:p>
          <a:p>
            <a:r>
              <a:rPr lang="en-GB" sz="2000" b="1" dirty="0">
                <a:latin typeface="Century Gothic" panose="020B0502020202020204" pitchFamily="34" charset="0"/>
              </a:rPr>
              <a:t>Edward Ingram</a:t>
            </a:r>
            <a:r>
              <a:rPr lang="en-GB" sz="2000" dirty="0">
                <a:latin typeface="Century Gothic" panose="020B0502020202020204" pitchFamily="34" charset="0"/>
              </a:rPr>
              <a:t> inherited at the age of 15. He collected many paintings for the house on his Grand Tours.</a:t>
            </a:r>
          </a:p>
          <a:p>
            <a:endParaRPr lang="en-GB" sz="2000" dirty="0">
              <a:latin typeface="Century Gothic" panose="020B0502020202020204" pitchFamily="34" charset="0"/>
            </a:endParaRPr>
          </a:p>
          <a:p>
            <a:r>
              <a:rPr lang="en-GB" sz="2000" b="1" dirty="0">
                <a:latin typeface="Century Gothic" panose="020B0502020202020204" pitchFamily="34" charset="0"/>
              </a:rPr>
              <a:t>Henry Ingram</a:t>
            </a:r>
            <a:r>
              <a:rPr lang="en-GB" sz="2000" dirty="0">
                <a:latin typeface="Century Gothic" panose="020B0502020202020204" pitchFamily="34" charset="0"/>
              </a:rPr>
              <a:t> marries heiress Ann Scarborough and in 1736 major alterations to the Picture Gallery are made to display the collected paintings.</a:t>
            </a:r>
          </a:p>
          <a:p>
            <a:endParaRPr lang="en-GB" sz="2000" b="1" dirty="0" smtClean="0">
              <a:latin typeface="Century Gothic" panose="020B0502020202020204" pitchFamily="34" charset="0"/>
            </a:endParaRPr>
          </a:p>
        </p:txBody>
      </p:sp>
      <p:sp>
        <p:nvSpPr>
          <p:cNvPr id="22" name="TextBox 21"/>
          <p:cNvSpPr txBox="1"/>
          <p:nvPr/>
        </p:nvSpPr>
        <p:spPr>
          <a:xfrm>
            <a:off x="4717501" y="795610"/>
            <a:ext cx="3146553"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1642 - 1758</a:t>
            </a:r>
            <a:endParaRPr lang="en-US" sz="4400" b="1" dirty="0" smtClean="0">
              <a:solidFill>
                <a:srgbClr val="E35205"/>
              </a:solidFill>
            </a:endParaRPr>
          </a:p>
        </p:txBody>
      </p:sp>
      <p:grpSp>
        <p:nvGrpSpPr>
          <p:cNvPr id="23" name="Group 22"/>
          <p:cNvGrpSpPr/>
          <p:nvPr/>
        </p:nvGrpSpPr>
        <p:grpSpPr>
          <a:xfrm>
            <a:off x="3736599"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142416" y="220954"/>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9" name="Group 48"/>
          <p:cNvGrpSpPr/>
          <p:nvPr/>
        </p:nvGrpSpPr>
        <p:grpSpPr>
          <a:xfrm>
            <a:off x="5326065" y="482091"/>
            <a:ext cx="271644" cy="271644"/>
            <a:chOff x="2026041" y="1132411"/>
            <a:chExt cx="271644" cy="271644"/>
          </a:xfrm>
        </p:grpSpPr>
        <p:sp>
          <p:nvSpPr>
            <p:cNvPr id="50" name="Oval 49"/>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9338" y="1750759"/>
            <a:ext cx="3408319" cy="3930036"/>
          </a:xfrm>
          <a:prstGeom prst="rect">
            <a:avLst/>
          </a:prstGeom>
        </p:spPr>
      </p:pic>
      <p:sp>
        <p:nvSpPr>
          <p:cNvPr id="47" name="TextBox 46"/>
          <p:cNvSpPr txBox="1"/>
          <p:nvPr/>
        </p:nvSpPr>
        <p:spPr>
          <a:xfrm>
            <a:off x="4993723" y="5810033"/>
            <a:ext cx="4624305" cy="1169551"/>
          </a:xfrm>
          <a:prstGeom prst="rect">
            <a:avLst/>
          </a:prstGeom>
          <a:noFill/>
        </p:spPr>
        <p:txBody>
          <a:bodyPr wrap="square" rtlCol="0">
            <a:spAutoFit/>
          </a:bodyPr>
          <a:lstStyle/>
          <a:p>
            <a:r>
              <a:rPr lang="en-GB" sz="1600" b="1" dirty="0" smtClean="0">
                <a:latin typeface="Century Gothic" panose="020B0502020202020204" pitchFamily="34" charset="0"/>
              </a:rPr>
              <a:t>Henry Ingram and his wife, Anne Irwin</a:t>
            </a:r>
            <a:endParaRPr lang="en-GB" sz="1400" dirty="0" smtClean="0">
              <a:latin typeface="Century Gothic" panose="020B0502020202020204" pitchFamily="34" charset="0"/>
            </a:endParaRPr>
          </a:p>
          <a:p>
            <a:endParaRPr lang="en-GB" sz="1100" dirty="0">
              <a:latin typeface="Century Gothic" panose="020B0502020202020204" pitchFamily="34" charset="0"/>
            </a:endParaRPr>
          </a:p>
          <a:p>
            <a:r>
              <a:rPr lang="en-GB" sz="1200" dirty="0" smtClean="0">
                <a:latin typeface="Century Gothic" panose="020B0502020202020204" pitchFamily="34" charset="0"/>
              </a:rPr>
              <a:t>Photo: Norman Foster </a:t>
            </a:r>
          </a:p>
          <a:p>
            <a:r>
              <a:rPr lang="en-GB" sz="1200" dirty="0" smtClean="0">
                <a:latin typeface="Century Gothic" panose="020B0502020202020204" pitchFamily="34" charset="0"/>
              </a:rPr>
              <a:t>© Leeds Museums and Galleries</a:t>
            </a:r>
            <a:endParaRPr lang="en-GB" dirty="0" smtClean="0"/>
          </a:p>
          <a:p>
            <a:endParaRPr lang="en-GB" dirty="0"/>
          </a:p>
        </p:txBody>
      </p:sp>
    </p:spTree>
    <p:extLst>
      <p:ext uri="{BB962C8B-B14F-4D97-AF65-F5344CB8AC3E}">
        <p14:creationId xmlns:p14="http://schemas.microsoft.com/office/powerpoint/2010/main" val="20786029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2222E-6 3.7037E-6 L 0.0882 -0.00162 " pathEditMode="relative" rAng="0" ptsTypes="AA">
                                      <p:cBhvr>
                                        <p:cTn id="6" dur="2000" fill="hold"/>
                                        <p:tgtEl>
                                          <p:spTgt spid="49"/>
                                        </p:tgtEl>
                                        <p:attrNameLst>
                                          <p:attrName>ppt_x</p:attrName>
                                          <p:attrName>ppt_y</p:attrName>
                                        </p:attrNameLst>
                                      </p:cBhvr>
                                      <p:rCtr x="4410" y="-93"/>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400400" y="1206003"/>
            <a:ext cx="3419786" cy="5539978"/>
          </a:xfrm>
          <a:prstGeom prst="rect">
            <a:avLst/>
          </a:prstGeom>
          <a:noFill/>
        </p:spPr>
        <p:txBody>
          <a:bodyPr wrap="square" lIns="0" tIns="0" rIns="0" bIns="0" rtlCol="0">
            <a:spAutoFit/>
          </a:bodyPr>
          <a:lstStyle/>
          <a:p>
            <a:r>
              <a:rPr lang="en-GB" sz="2000" b="1" dirty="0">
                <a:latin typeface="Century Gothic" panose="020B0502020202020204" pitchFamily="34" charset="0"/>
              </a:rPr>
              <a:t>Charles Ingram </a:t>
            </a:r>
            <a:r>
              <a:rPr lang="en-GB" sz="2000" dirty="0" smtClean="0">
                <a:latin typeface="Century Gothic" panose="020B0502020202020204" pitchFamily="34" charset="0"/>
              </a:rPr>
              <a:t>inherits </a:t>
            </a:r>
            <a:r>
              <a:rPr lang="en-GB" sz="2000" dirty="0">
                <a:latin typeface="Century Gothic" panose="020B0502020202020204" pitchFamily="34" charset="0"/>
              </a:rPr>
              <a:t>Temple </a:t>
            </a:r>
            <a:r>
              <a:rPr lang="en-GB" sz="2000" dirty="0" err="1">
                <a:latin typeface="Century Gothic" panose="020B0502020202020204" pitchFamily="34" charset="0"/>
              </a:rPr>
              <a:t>Newsam</a:t>
            </a:r>
            <a:r>
              <a:rPr lang="en-GB" sz="2000" dirty="0">
                <a:latin typeface="Century Gothic" panose="020B0502020202020204" pitchFamily="34" charset="0"/>
              </a:rPr>
              <a:t>.  He </a:t>
            </a:r>
            <a:r>
              <a:rPr lang="en-GB" sz="2000" dirty="0" smtClean="0">
                <a:latin typeface="Century Gothic" panose="020B0502020202020204" pitchFamily="34" charset="0"/>
              </a:rPr>
              <a:t>marries a wealthy heiress, </a:t>
            </a:r>
            <a:r>
              <a:rPr lang="en-GB" sz="2000" b="1" dirty="0" smtClean="0">
                <a:latin typeface="Century Gothic" panose="020B0502020202020204" pitchFamily="34" charset="0"/>
              </a:rPr>
              <a:t>Frances Shepheard, </a:t>
            </a:r>
            <a:r>
              <a:rPr lang="en-GB" sz="2000" dirty="0" smtClean="0">
                <a:latin typeface="Century Gothic" panose="020B0502020202020204" pitchFamily="34" charset="0"/>
              </a:rPr>
              <a:t>and </a:t>
            </a:r>
            <a:r>
              <a:rPr lang="en-GB" sz="2000" b="1" dirty="0" smtClean="0">
                <a:latin typeface="Century Gothic" panose="020B0502020202020204" pitchFamily="34" charset="0"/>
              </a:rPr>
              <a:t>using her money, </a:t>
            </a:r>
            <a:r>
              <a:rPr lang="en-GB" sz="2000" dirty="0" smtClean="0">
                <a:latin typeface="Century Gothic" panose="020B0502020202020204" pitchFamily="34" charset="0"/>
              </a:rPr>
              <a:t>Temple Newsam is transformed. </a:t>
            </a:r>
            <a:endParaRPr lang="en-GB" sz="2000" dirty="0" smtClean="0">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The park is re-landscaped by </a:t>
            </a:r>
            <a:r>
              <a:rPr lang="en-GB" sz="2000" b="1" dirty="0">
                <a:latin typeface="Century Gothic" panose="020B0502020202020204" pitchFamily="34" charset="0"/>
              </a:rPr>
              <a:t>Capability Brown</a:t>
            </a:r>
            <a:r>
              <a:rPr lang="en-GB" sz="2000" dirty="0">
                <a:latin typeface="Century Gothic" panose="020B0502020202020204" pitchFamily="34" charset="0"/>
              </a:rPr>
              <a:t>. </a:t>
            </a:r>
            <a:endParaRPr lang="en-GB" sz="2000" dirty="0" smtClean="0">
              <a:latin typeface="Century Gothic" panose="020B0502020202020204" pitchFamily="34" charset="0"/>
            </a:endParaRPr>
          </a:p>
          <a:p>
            <a:endParaRPr lang="en-GB" sz="2000" dirty="0">
              <a:latin typeface="Century Gothic" panose="020B0502020202020204" pitchFamily="34" charset="0"/>
            </a:endParaRPr>
          </a:p>
          <a:p>
            <a:r>
              <a:rPr lang="en-GB" sz="2000" dirty="0" smtClean="0">
                <a:latin typeface="Century Gothic" panose="020B0502020202020204" pitchFamily="34" charset="0"/>
              </a:rPr>
              <a:t>Together, they have five daughters.  The </a:t>
            </a:r>
            <a:r>
              <a:rPr lang="en-GB" sz="2000" dirty="0">
                <a:latin typeface="Century Gothic" panose="020B0502020202020204" pitchFamily="34" charset="0"/>
              </a:rPr>
              <a:t>eldest two of these, </a:t>
            </a:r>
            <a:r>
              <a:rPr lang="en-GB" sz="2000" b="1" dirty="0">
                <a:latin typeface="Century Gothic" panose="020B0502020202020204" pitchFamily="34" charset="0"/>
              </a:rPr>
              <a:t>Lady Hertford </a:t>
            </a:r>
            <a:r>
              <a:rPr lang="en-GB" sz="2000" dirty="0">
                <a:latin typeface="Century Gothic" panose="020B0502020202020204" pitchFamily="34" charset="0"/>
              </a:rPr>
              <a:t>and </a:t>
            </a:r>
            <a:r>
              <a:rPr lang="en-GB" sz="2000" b="1" dirty="0">
                <a:latin typeface="Century Gothic" panose="020B0502020202020204" pitchFamily="34" charset="0"/>
              </a:rPr>
              <a:t>Lady William Gordon </a:t>
            </a:r>
            <a:r>
              <a:rPr lang="en-GB" sz="2000" dirty="0">
                <a:latin typeface="Century Gothic" panose="020B0502020202020204" pitchFamily="34" charset="0"/>
              </a:rPr>
              <a:t>inherit Temple </a:t>
            </a:r>
            <a:r>
              <a:rPr lang="en-GB" sz="2000" dirty="0" err="1">
                <a:latin typeface="Century Gothic" panose="020B0502020202020204" pitchFamily="34" charset="0"/>
              </a:rPr>
              <a:t>Newsam</a:t>
            </a:r>
            <a:r>
              <a:rPr lang="en-GB" sz="2000" dirty="0">
                <a:latin typeface="Century Gothic" panose="020B0502020202020204" pitchFamily="34" charset="0"/>
              </a:rPr>
              <a:t> in 1806.</a:t>
            </a:r>
          </a:p>
          <a:p>
            <a:endParaRPr lang="en-GB" sz="2000" dirty="0">
              <a:latin typeface="Century Gothic" panose="020B0502020202020204" pitchFamily="34" charset="0"/>
            </a:endParaRPr>
          </a:p>
          <a:p>
            <a:endParaRPr lang="en-GB" sz="2000"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6356949" y="759399"/>
            <a:ext cx="1282006"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1806</a:t>
            </a:r>
            <a:endParaRPr lang="en-US" sz="4400" b="1" dirty="0" smtClean="0">
              <a:solidFill>
                <a:srgbClr val="E35205"/>
              </a:solidFill>
            </a:endParaRPr>
          </a:p>
        </p:txBody>
      </p:sp>
      <p:grpSp>
        <p:nvGrpSpPr>
          <p:cNvPr id="23" name="Group 22"/>
          <p:cNvGrpSpPr/>
          <p:nvPr/>
        </p:nvGrpSpPr>
        <p:grpSpPr>
          <a:xfrm>
            <a:off x="3736599"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3" name="Straight Connector 42"/>
          <p:cNvCxnSpPr/>
          <p:nvPr/>
        </p:nvCxnSpPr>
        <p:spPr>
          <a:xfrm>
            <a:off x="463220" y="631001"/>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6085305" y="482091"/>
            <a:ext cx="271644" cy="271644"/>
            <a:chOff x="2026041" y="1132411"/>
            <a:chExt cx="271644" cy="271644"/>
          </a:xfrm>
        </p:grpSpPr>
        <p:sp>
          <p:nvSpPr>
            <p:cNvPr id="45" name="Oval 44"/>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 45"/>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7" name="TextBox 46"/>
          <p:cNvSpPr txBox="1"/>
          <p:nvPr/>
        </p:nvSpPr>
        <p:spPr>
          <a:xfrm>
            <a:off x="7979131" y="22095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sp>
        <p:nvSpPr>
          <p:cNvPr id="48" name="TextBox 47"/>
          <p:cNvSpPr txBox="1"/>
          <p:nvPr/>
        </p:nvSpPr>
        <p:spPr>
          <a:xfrm>
            <a:off x="142416" y="22095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5058" y="1648055"/>
            <a:ext cx="4716248" cy="3631323"/>
          </a:xfrm>
          <a:prstGeom prst="rect">
            <a:avLst/>
          </a:prstGeom>
        </p:spPr>
      </p:pic>
      <p:sp>
        <p:nvSpPr>
          <p:cNvPr id="49" name="TextBox 48"/>
          <p:cNvSpPr txBox="1"/>
          <p:nvPr/>
        </p:nvSpPr>
        <p:spPr>
          <a:xfrm>
            <a:off x="3980030" y="5411983"/>
            <a:ext cx="4761275" cy="1215717"/>
          </a:xfrm>
          <a:prstGeom prst="rect">
            <a:avLst/>
          </a:prstGeom>
          <a:noFill/>
        </p:spPr>
        <p:txBody>
          <a:bodyPr wrap="square" rtlCol="0">
            <a:spAutoFit/>
          </a:bodyPr>
          <a:lstStyle/>
          <a:p>
            <a:r>
              <a:rPr lang="en-GB" sz="1600" b="1" dirty="0" smtClean="0">
                <a:latin typeface="Century Gothic" panose="020B0502020202020204" pitchFamily="34" charset="0"/>
              </a:rPr>
              <a:t>The five daughters of Charles and Frances Shepheard</a:t>
            </a:r>
            <a:endParaRPr lang="en-GB" sz="1400" dirty="0" smtClean="0">
              <a:latin typeface="Century Gothic" panose="020B0502020202020204" pitchFamily="34" charset="0"/>
            </a:endParaRPr>
          </a:p>
          <a:p>
            <a:endParaRPr lang="en-GB" sz="1100" dirty="0">
              <a:latin typeface="Century Gothic" panose="020B0502020202020204" pitchFamily="34" charset="0"/>
            </a:endParaRPr>
          </a:p>
          <a:p>
            <a:r>
              <a:rPr lang="en-GB" sz="1200" dirty="0" smtClean="0">
                <a:latin typeface="Century Gothic" panose="020B0502020202020204" pitchFamily="34" charset="0"/>
              </a:rPr>
              <a:t>© Leeds Museums and Galleries</a:t>
            </a:r>
            <a:endParaRPr lang="en-GB" dirty="0" smtClean="0"/>
          </a:p>
          <a:p>
            <a:endParaRPr lang="en-GB" dirty="0"/>
          </a:p>
        </p:txBody>
      </p:sp>
      <p:pic>
        <p:nvPicPr>
          <p:cNvPr id="36" name="Picture 35">
            <a:hlinkClick r:id="rId3" action="ppaction://hlinksldjump"/>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3" y="5959363"/>
            <a:ext cx="819298" cy="706846"/>
          </a:xfrm>
          <a:prstGeom prst="rect">
            <a:avLst/>
          </a:prstGeom>
        </p:spPr>
      </p:pic>
    </p:spTree>
    <p:extLst>
      <p:ext uri="{BB962C8B-B14F-4D97-AF65-F5344CB8AC3E}">
        <p14:creationId xmlns:p14="http://schemas.microsoft.com/office/powerpoint/2010/main" val="22275276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66667E-6 3.7037E-6 L 0.08819 -0.00162 " pathEditMode="relative" rAng="0" ptsTypes="AA">
                                      <p:cBhvr>
                                        <p:cTn id="6" dur="2000" fill="hold"/>
                                        <p:tgtEl>
                                          <p:spTgt spid="44"/>
                                        </p:tgtEl>
                                        <p:attrNameLst>
                                          <p:attrName>ppt_x</p:attrName>
                                          <p:attrName>ppt_y</p:attrName>
                                        </p:attrNameLst>
                                      </p:cBhvr>
                                      <p:rCtr x="4410" y="-93"/>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398830" y="1543188"/>
            <a:ext cx="4957094" cy="4616648"/>
          </a:xfrm>
          <a:prstGeom prst="rect">
            <a:avLst/>
          </a:prstGeom>
          <a:noFill/>
        </p:spPr>
        <p:txBody>
          <a:bodyPr wrap="square" lIns="0" tIns="0" rIns="0" bIns="0" rtlCol="0">
            <a:spAutoFit/>
          </a:bodyPr>
          <a:lstStyle/>
          <a:p>
            <a:r>
              <a:rPr lang="en-GB" sz="2000" dirty="0" smtClean="0">
                <a:latin typeface="Century Gothic" panose="020B0502020202020204" pitchFamily="34" charset="0"/>
              </a:rPr>
              <a:t>Lady Hertford is friends with the Prince of Wales (future </a:t>
            </a:r>
            <a:r>
              <a:rPr lang="en-GB" sz="2000" b="1" dirty="0" smtClean="0">
                <a:latin typeface="Century Gothic" panose="020B0502020202020204" pitchFamily="34" charset="0"/>
              </a:rPr>
              <a:t>King George IV</a:t>
            </a:r>
            <a:r>
              <a:rPr lang="en-GB" sz="2000" dirty="0" smtClean="0">
                <a:latin typeface="Century Gothic" panose="020B0502020202020204" pitchFamily="34" charset="0"/>
              </a:rPr>
              <a:t>).  He gifts her the precious Chinese wallpaper.</a:t>
            </a:r>
          </a:p>
          <a:p>
            <a:endParaRPr lang="en-GB" sz="2000" dirty="0">
              <a:solidFill>
                <a:srgbClr val="FF0000"/>
              </a:solidFill>
              <a:latin typeface="Century Gothic" panose="020B0502020202020204" pitchFamily="34" charset="0"/>
            </a:endParaRPr>
          </a:p>
          <a:p>
            <a:r>
              <a:rPr lang="en-GB" sz="2000" dirty="0" smtClean="0">
                <a:latin typeface="Century Gothic" panose="020B0502020202020204" pitchFamily="34" charset="0"/>
              </a:rPr>
              <a:t>In the 1820’s in a burst of creativity, Lady Hertford took her copy of ‘The Birds of America’ by James Audubon, cut out some of the birds and stuck them on the Chinese wallpaper.</a:t>
            </a:r>
          </a:p>
          <a:p>
            <a:endParaRPr lang="en-GB" sz="2000" dirty="0">
              <a:latin typeface="Century Gothic" panose="020B0502020202020204" pitchFamily="34" charset="0"/>
            </a:endParaRPr>
          </a:p>
          <a:p>
            <a:r>
              <a:rPr lang="en-GB" sz="2000" dirty="0" smtClean="0">
                <a:latin typeface="Century Gothic" panose="020B0502020202020204" pitchFamily="34" charset="0"/>
              </a:rPr>
              <a:t>‘Birds of America’ featured beautiful life size paintings of each bird, and was one of the most expensive books ever produced!</a:t>
            </a:r>
          </a:p>
          <a:p>
            <a:endParaRPr lang="en-GB" sz="2000" b="1" dirty="0" smtClean="0">
              <a:latin typeface="Century Gothic" panose="020B0502020202020204" pitchFamily="34" charset="0"/>
            </a:endParaRPr>
          </a:p>
        </p:txBody>
      </p:sp>
      <p:sp>
        <p:nvSpPr>
          <p:cNvPr id="22" name="TextBox 21"/>
          <p:cNvSpPr txBox="1"/>
          <p:nvPr/>
        </p:nvSpPr>
        <p:spPr>
          <a:xfrm>
            <a:off x="6356949" y="759399"/>
            <a:ext cx="1282006"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1806</a:t>
            </a:r>
            <a:endParaRPr lang="en-US" sz="4400" b="1" dirty="0" smtClean="0">
              <a:solidFill>
                <a:srgbClr val="E35205"/>
              </a:solidFill>
            </a:endParaRPr>
          </a:p>
        </p:txBody>
      </p:sp>
      <p:grpSp>
        <p:nvGrpSpPr>
          <p:cNvPr id="23" name="Group 22"/>
          <p:cNvGrpSpPr/>
          <p:nvPr/>
        </p:nvGrpSpPr>
        <p:grpSpPr>
          <a:xfrm>
            <a:off x="3736599"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3" name="Straight Connector 42"/>
          <p:cNvCxnSpPr/>
          <p:nvPr/>
        </p:nvCxnSpPr>
        <p:spPr>
          <a:xfrm>
            <a:off x="463220" y="631001"/>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979131" y="22095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sp>
        <p:nvSpPr>
          <p:cNvPr id="48" name="TextBox 47"/>
          <p:cNvSpPr txBox="1"/>
          <p:nvPr/>
        </p:nvSpPr>
        <p:spPr>
          <a:xfrm>
            <a:off x="142416" y="22095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grpSp>
        <p:nvGrpSpPr>
          <p:cNvPr id="54" name="Group 53"/>
          <p:cNvGrpSpPr/>
          <p:nvPr/>
        </p:nvGrpSpPr>
        <p:grpSpPr>
          <a:xfrm>
            <a:off x="6808392" y="475522"/>
            <a:ext cx="271644" cy="271644"/>
            <a:chOff x="2026041" y="1132411"/>
            <a:chExt cx="271644" cy="271644"/>
          </a:xfrm>
        </p:grpSpPr>
        <p:sp>
          <p:nvSpPr>
            <p:cNvPr id="55" name="Oval 54"/>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0563" y="1511997"/>
            <a:ext cx="3006969" cy="4396155"/>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2978" y="1546832"/>
            <a:ext cx="3024554" cy="4357650"/>
          </a:xfrm>
          <a:prstGeom prst="rect">
            <a:avLst/>
          </a:prstGeom>
        </p:spPr>
      </p:pic>
      <p:sp>
        <p:nvSpPr>
          <p:cNvPr id="57" name="TextBox 56"/>
          <p:cNvSpPr txBox="1"/>
          <p:nvPr/>
        </p:nvSpPr>
        <p:spPr>
          <a:xfrm>
            <a:off x="5670563" y="5991243"/>
            <a:ext cx="4624305" cy="1169551"/>
          </a:xfrm>
          <a:prstGeom prst="rect">
            <a:avLst/>
          </a:prstGeom>
          <a:noFill/>
        </p:spPr>
        <p:txBody>
          <a:bodyPr wrap="square" rtlCol="0">
            <a:spAutoFit/>
          </a:bodyPr>
          <a:lstStyle/>
          <a:p>
            <a:r>
              <a:rPr lang="en-GB" sz="1600" b="1" dirty="0" smtClean="0">
                <a:latin typeface="Century Gothic" panose="020B0502020202020204" pitchFamily="34" charset="0"/>
              </a:rPr>
              <a:t>Part of the Chinese Wallpaper</a:t>
            </a:r>
            <a:endParaRPr lang="en-GB" sz="1400" dirty="0" smtClean="0">
              <a:latin typeface="Century Gothic" panose="020B0502020202020204" pitchFamily="34" charset="0"/>
            </a:endParaRPr>
          </a:p>
          <a:p>
            <a:endParaRPr lang="en-GB" sz="1100" dirty="0">
              <a:latin typeface="Century Gothic" panose="020B0502020202020204" pitchFamily="34" charset="0"/>
            </a:endParaRPr>
          </a:p>
          <a:p>
            <a:r>
              <a:rPr lang="en-GB" sz="1200" dirty="0" smtClean="0">
                <a:latin typeface="Century Gothic" panose="020B0502020202020204" pitchFamily="34" charset="0"/>
              </a:rPr>
              <a:t>Photo: Norman Foster </a:t>
            </a:r>
          </a:p>
          <a:p>
            <a:r>
              <a:rPr lang="en-GB" sz="1200" dirty="0" smtClean="0">
                <a:latin typeface="Century Gothic" panose="020B0502020202020204" pitchFamily="34" charset="0"/>
              </a:rPr>
              <a:t>© Leeds Museums and Galleries</a:t>
            </a:r>
            <a:endParaRPr lang="en-GB" dirty="0" smtClean="0"/>
          </a:p>
          <a:p>
            <a:endParaRPr lang="en-GB" dirty="0"/>
          </a:p>
        </p:txBody>
      </p:sp>
    </p:spTree>
    <p:extLst>
      <p:ext uri="{BB962C8B-B14F-4D97-AF65-F5344CB8AC3E}">
        <p14:creationId xmlns:p14="http://schemas.microsoft.com/office/powerpoint/2010/main" val="16250084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314085" y="1537392"/>
            <a:ext cx="4643555" cy="4308872"/>
          </a:xfrm>
          <a:prstGeom prst="rect">
            <a:avLst/>
          </a:prstGeom>
          <a:noFill/>
        </p:spPr>
        <p:txBody>
          <a:bodyPr wrap="square" lIns="0" tIns="0" rIns="0" bIns="0" rtlCol="0">
            <a:spAutoFit/>
          </a:bodyPr>
          <a:lstStyle/>
          <a:p>
            <a:r>
              <a:rPr lang="en-GB" sz="2000" dirty="0" smtClean="0">
                <a:latin typeface="Century Gothic" panose="020B0502020202020204" pitchFamily="34" charset="0"/>
              </a:rPr>
              <a:t>Lady Hertford dies, and the third sister’s son, </a:t>
            </a:r>
            <a:r>
              <a:rPr lang="en-GB" sz="2000" b="1" dirty="0" smtClean="0">
                <a:latin typeface="Century Gothic" panose="020B0502020202020204" pitchFamily="34" charset="0"/>
              </a:rPr>
              <a:t>Hugo Charles </a:t>
            </a:r>
            <a:r>
              <a:rPr lang="en-GB" sz="2000" b="1" dirty="0" err="1" smtClean="0">
                <a:latin typeface="Century Gothic" panose="020B0502020202020204" pitchFamily="34" charset="0"/>
              </a:rPr>
              <a:t>Meynell</a:t>
            </a:r>
            <a:r>
              <a:rPr lang="en-GB" sz="2000" b="1" dirty="0" smtClean="0">
                <a:latin typeface="Century Gothic" panose="020B0502020202020204" pitchFamily="34" charset="0"/>
              </a:rPr>
              <a:t> Ingram </a:t>
            </a:r>
            <a:r>
              <a:rPr lang="en-GB" sz="2000" dirty="0" smtClean="0">
                <a:latin typeface="Century Gothic" panose="020B0502020202020204" pitchFamily="34" charset="0"/>
              </a:rPr>
              <a:t>inherits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a:t>
            </a:r>
          </a:p>
          <a:p>
            <a:endParaRPr lang="en-GB" sz="2000" dirty="0" smtClean="0">
              <a:latin typeface="Century Gothic" panose="020B0502020202020204" pitchFamily="34" charset="0"/>
            </a:endParaRPr>
          </a:p>
          <a:p>
            <a:r>
              <a:rPr lang="en-GB" sz="2000" dirty="0" smtClean="0">
                <a:latin typeface="Century Gothic" panose="020B0502020202020204" pitchFamily="34" charset="0"/>
              </a:rPr>
              <a:t>His son, </a:t>
            </a:r>
            <a:r>
              <a:rPr lang="en-GB" sz="2000" b="1" dirty="0" smtClean="0">
                <a:latin typeface="Century Gothic" panose="020B0502020202020204" pitchFamily="34" charset="0"/>
              </a:rPr>
              <a:t>Hugo Francis </a:t>
            </a:r>
            <a:r>
              <a:rPr lang="en-GB" sz="2000" dirty="0">
                <a:latin typeface="Century Gothic" panose="020B0502020202020204" pitchFamily="34" charset="0"/>
              </a:rPr>
              <a:t>i</a:t>
            </a:r>
            <a:r>
              <a:rPr lang="en-GB" sz="2000" dirty="0" smtClean="0">
                <a:latin typeface="Century Gothic" panose="020B0502020202020204" pitchFamily="34" charset="0"/>
              </a:rPr>
              <a:t>s the last direct descendent of Sir Arthur Ingram. He marries </a:t>
            </a:r>
            <a:r>
              <a:rPr lang="en-GB" sz="2000" b="1" dirty="0" smtClean="0">
                <a:latin typeface="Century Gothic" panose="020B0502020202020204" pitchFamily="34" charset="0"/>
              </a:rPr>
              <a:t>Emily Wood</a:t>
            </a:r>
            <a:r>
              <a:rPr lang="en-GB" sz="2000" dirty="0" smtClean="0">
                <a:latin typeface="Century Gothic" panose="020B0502020202020204" pitchFamily="34" charset="0"/>
              </a:rPr>
              <a:t>.  </a:t>
            </a:r>
          </a:p>
          <a:p>
            <a:endParaRPr lang="en-GB" sz="2000" dirty="0">
              <a:latin typeface="Century Gothic" panose="020B0502020202020204" pitchFamily="34" charset="0"/>
            </a:endParaRPr>
          </a:p>
          <a:p>
            <a:r>
              <a:rPr lang="en-GB" sz="2000" dirty="0" smtClean="0">
                <a:latin typeface="Century Gothic" panose="020B0502020202020204" pitchFamily="34" charset="0"/>
              </a:rPr>
              <a:t>Hugo dies in 1871, leaving Emily as the </a:t>
            </a:r>
            <a:r>
              <a:rPr lang="en-GB" sz="2000" b="1" dirty="0" smtClean="0">
                <a:latin typeface="Century Gothic" panose="020B0502020202020204" pitchFamily="34" charset="0"/>
              </a:rPr>
              <a:t>sole proprietor </a:t>
            </a:r>
            <a:r>
              <a:rPr lang="en-GB" sz="2000" dirty="0" smtClean="0">
                <a:latin typeface="Century Gothic" panose="020B0502020202020204" pitchFamily="34" charset="0"/>
              </a:rPr>
              <a:t>of not just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but </a:t>
            </a:r>
            <a:r>
              <a:rPr lang="en-GB" sz="2000" b="1" dirty="0" smtClean="0">
                <a:latin typeface="Century Gothic" panose="020B0502020202020204" pitchFamily="34" charset="0"/>
              </a:rPr>
              <a:t>15 other estates</a:t>
            </a:r>
            <a:r>
              <a:rPr lang="en-GB" sz="2000" dirty="0" smtClean="0">
                <a:latin typeface="Century Gothic" panose="020B0502020202020204" pitchFamily="34" charset="0"/>
              </a:rPr>
              <a:t> in Yorkshire, Lincolnshire and Staffordshire.</a:t>
            </a:r>
          </a:p>
          <a:p>
            <a:endParaRPr lang="en-GB" sz="2000" dirty="0">
              <a:latin typeface="Century Gothic" panose="020B0502020202020204" pitchFamily="34" charset="0"/>
            </a:endParaRPr>
          </a:p>
        </p:txBody>
      </p:sp>
      <p:sp>
        <p:nvSpPr>
          <p:cNvPr id="22" name="TextBox 21"/>
          <p:cNvSpPr txBox="1"/>
          <p:nvPr/>
        </p:nvSpPr>
        <p:spPr>
          <a:xfrm>
            <a:off x="6980355" y="733272"/>
            <a:ext cx="1290541"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1871</a:t>
            </a:r>
            <a:endParaRPr lang="en-US" sz="4400" b="1" dirty="0" smtClean="0">
              <a:solidFill>
                <a:srgbClr val="E35205"/>
              </a:solidFill>
            </a:endParaRPr>
          </a:p>
        </p:txBody>
      </p:sp>
      <p:grpSp>
        <p:nvGrpSpPr>
          <p:cNvPr id="23" name="Group 22"/>
          <p:cNvGrpSpPr/>
          <p:nvPr/>
        </p:nvGrpSpPr>
        <p:grpSpPr>
          <a:xfrm>
            <a:off x="3781561"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142416" y="220954"/>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7" name="Group 46"/>
          <p:cNvGrpSpPr/>
          <p:nvPr/>
        </p:nvGrpSpPr>
        <p:grpSpPr>
          <a:xfrm>
            <a:off x="6868623" y="482091"/>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6" name="TextBox 45"/>
          <p:cNvSpPr txBox="1"/>
          <p:nvPr/>
        </p:nvSpPr>
        <p:spPr>
          <a:xfrm>
            <a:off x="5142164" y="5871718"/>
            <a:ext cx="3538072" cy="984885"/>
          </a:xfrm>
          <a:prstGeom prst="rect">
            <a:avLst/>
          </a:prstGeom>
          <a:noFill/>
        </p:spPr>
        <p:txBody>
          <a:bodyPr wrap="square" rtlCol="0">
            <a:spAutoFit/>
          </a:bodyPr>
          <a:lstStyle/>
          <a:p>
            <a:r>
              <a:rPr lang="en-GB" sz="1600" b="1" dirty="0" smtClean="0">
                <a:latin typeface="Century Gothic" panose="020B0502020202020204" pitchFamily="34" charset="0"/>
              </a:rPr>
              <a:t>Hugo Francis </a:t>
            </a:r>
            <a:r>
              <a:rPr lang="en-GB" sz="1600" b="1" dirty="0" err="1" smtClean="0">
                <a:latin typeface="Century Gothic" panose="020B0502020202020204" pitchFamily="34" charset="0"/>
              </a:rPr>
              <a:t>Meynell</a:t>
            </a:r>
            <a:r>
              <a:rPr lang="en-GB" sz="1600" b="1" dirty="0" smtClean="0">
                <a:latin typeface="Century Gothic" panose="020B0502020202020204" pitchFamily="34" charset="0"/>
              </a:rPr>
              <a:t> Ingram</a:t>
            </a:r>
            <a:endParaRPr lang="en-GB" sz="1400" dirty="0" smtClean="0">
              <a:latin typeface="Century Gothic" panose="020B0502020202020204" pitchFamily="34" charset="0"/>
            </a:endParaRPr>
          </a:p>
          <a:p>
            <a:endParaRPr lang="en-GB" sz="1200" dirty="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5400000">
            <a:off x="4695339" y="1984217"/>
            <a:ext cx="4178868" cy="3285218"/>
          </a:xfrm>
          <a:prstGeom prst="rect">
            <a:avLst/>
          </a:prstGeom>
        </p:spPr>
      </p:pic>
    </p:spTree>
    <p:extLst>
      <p:ext uri="{BB962C8B-B14F-4D97-AF65-F5344CB8AC3E}">
        <p14:creationId xmlns:p14="http://schemas.microsoft.com/office/powerpoint/2010/main" val="7579870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2222E-6 3.7037E-6 L 0.07066 -0.00139 " pathEditMode="relative" rAng="0" ptsTypes="AA">
                                      <p:cBhvr>
                                        <p:cTn id="6" dur="2000" fill="hold"/>
                                        <p:tgtEl>
                                          <p:spTgt spid="47"/>
                                        </p:tgtEl>
                                        <p:attrNameLst>
                                          <p:attrName>ppt_x</p:attrName>
                                          <p:attrName>ppt_y</p:attrName>
                                        </p:attrNameLst>
                                      </p:cBhvr>
                                      <p:rCtr x="3524" y="-69"/>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588347" y="1537106"/>
            <a:ext cx="4345587" cy="4616648"/>
          </a:xfrm>
          <a:prstGeom prst="rect">
            <a:avLst/>
          </a:prstGeom>
          <a:noFill/>
        </p:spPr>
        <p:txBody>
          <a:bodyPr wrap="square" lIns="0" tIns="0" rIns="0" bIns="0" rtlCol="0">
            <a:spAutoFit/>
          </a:bodyPr>
          <a:lstStyle/>
          <a:p>
            <a:r>
              <a:rPr lang="en-GB" sz="2000" dirty="0" smtClean="0">
                <a:latin typeface="Century Gothic" panose="020B0502020202020204" pitchFamily="34" charset="0"/>
              </a:rPr>
              <a:t>Emily </a:t>
            </a:r>
            <a:r>
              <a:rPr lang="en-GB" sz="2000" dirty="0">
                <a:latin typeface="Century Gothic" panose="020B0502020202020204" pitchFamily="34" charset="0"/>
              </a:rPr>
              <a:t>Wood </a:t>
            </a:r>
            <a:r>
              <a:rPr lang="en-GB" sz="2000" dirty="0" smtClean="0">
                <a:latin typeface="Century Gothic" panose="020B0502020202020204" pitchFamily="34" charset="0"/>
              </a:rPr>
              <a:t>is now almost </a:t>
            </a:r>
            <a:r>
              <a:rPr lang="en-GB" sz="2000" dirty="0">
                <a:latin typeface="Century Gothic" panose="020B0502020202020204" pitchFamily="34" charset="0"/>
              </a:rPr>
              <a:t>as rich as </a:t>
            </a:r>
            <a:r>
              <a:rPr lang="en-GB" sz="2000" b="1" dirty="0">
                <a:latin typeface="Century Gothic" panose="020B0502020202020204" pitchFamily="34" charset="0"/>
              </a:rPr>
              <a:t>Queen Victoria </a:t>
            </a:r>
            <a:r>
              <a:rPr lang="en-GB" sz="2000" dirty="0">
                <a:latin typeface="Century Gothic" panose="020B0502020202020204" pitchFamily="34" charset="0"/>
              </a:rPr>
              <a:t>herself!</a:t>
            </a:r>
          </a:p>
          <a:p>
            <a:endParaRPr lang="en-GB" sz="2000" dirty="0">
              <a:latin typeface="Century Gothic" panose="020B0502020202020204" pitchFamily="34" charset="0"/>
            </a:endParaRPr>
          </a:p>
          <a:p>
            <a:r>
              <a:rPr lang="en-GB" sz="2000" dirty="0">
                <a:latin typeface="Century Gothic" panose="020B0502020202020204" pitchFamily="34" charset="0"/>
              </a:rPr>
              <a:t>She </a:t>
            </a:r>
            <a:r>
              <a:rPr lang="en-GB" sz="2000" dirty="0" smtClean="0">
                <a:latin typeface="Century Gothic" panose="020B0502020202020204" pitchFamily="34" charset="0"/>
              </a:rPr>
              <a:t>spends </a:t>
            </a:r>
            <a:r>
              <a:rPr lang="en-GB" sz="2000" dirty="0">
                <a:latin typeface="Century Gothic" panose="020B0502020202020204" pitchFamily="34" charset="0"/>
              </a:rPr>
              <a:t>a lot of money developing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a:t>
            </a:r>
          </a:p>
          <a:p>
            <a:endParaRPr lang="en-GB" sz="2000" dirty="0">
              <a:latin typeface="Century Gothic" panose="020B0502020202020204" pitchFamily="34" charset="0"/>
            </a:endParaRPr>
          </a:p>
          <a:p>
            <a:r>
              <a:rPr lang="en-GB" sz="2000" dirty="0" smtClean="0">
                <a:latin typeface="Century Gothic" panose="020B0502020202020204" pitchFamily="34" charset="0"/>
              </a:rPr>
              <a:t>One of her house </a:t>
            </a:r>
            <a:r>
              <a:rPr lang="en-GB" sz="2000" dirty="0">
                <a:latin typeface="Century Gothic" panose="020B0502020202020204" pitchFamily="34" charset="0"/>
              </a:rPr>
              <a:t>parties, </a:t>
            </a:r>
            <a:r>
              <a:rPr lang="en-GB" sz="2000" dirty="0" smtClean="0">
                <a:latin typeface="Century Gothic" panose="020B0502020202020204" pitchFamily="34" charset="0"/>
              </a:rPr>
              <a:t>includes </a:t>
            </a:r>
            <a:r>
              <a:rPr lang="en-GB" sz="2000" dirty="0">
                <a:latin typeface="Century Gothic" panose="020B0502020202020204" pitchFamily="34" charset="0"/>
              </a:rPr>
              <a:t>the Duke and Duchess of York, </a:t>
            </a:r>
            <a:r>
              <a:rPr lang="en-GB" sz="2000" dirty="0" smtClean="0">
                <a:latin typeface="Century Gothic" panose="020B0502020202020204" pitchFamily="34" charset="0"/>
              </a:rPr>
              <a:t>(later </a:t>
            </a:r>
            <a:r>
              <a:rPr lang="en-GB" sz="2000" dirty="0">
                <a:latin typeface="Century Gothic" panose="020B0502020202020204" pitchFamily="34" charset="0"/>
              </a:rPr>
              <a:t>King George V and Queen </a:t>
            </a:r>
            <a:r>
              <a:rPr lang="en-GB" sz="2000" dirty="0" smtClean="0">
                <a:latin typeface="Century Gothic" panose="020B0502020202020204" pitchFamily="34" charset="0"/>
              </a:rPr>
              <a:t>Mary) as guests.</a:t>
            </a:r>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Late in life, </a:t>
            </a:r>
            <a:r>
              <a:rPr lang="en-GB" sz="2000" dirty="0" smtClean="0">
                <a:latin typeface="Century Gothic" panose="020B0502020202020204" pitchFamily="34" charset="0"/>
              </a:rPr>
              <a:t>Emily choses </a:t>
            </a:r>
            <a:r>
              <a:rPr lang="en-GB" sz="2000" dirty="0">
                <a:latin typeface="Century Gothic" panose="020B0502020202020204" pitchFamily="34" charset="0"/>
              </a:rPr>
              <a:t>to live in the Picture Gallery</a:t>
            </a:r>
            <a:r>
              <a:rPr lang="en-GB" sz="2000" dirty="0" smtClean="0">
                <a:latin typeface="Century Gothic" panose="020B0502020202020204" pitchFamily="34" charset="0"/>
              </a:rPr>
              <a:t>.</a:t>
            </a:r>
            <a:endParaRPr lang="en-GB" sz="2000" dirty="0">
              <a:latin typeface="Century Gothic" panose="020B0502020202020204" pitchFamily="34" charset="0"/>
            </a:endParaRPr>
          </a:p>
          <a:p>
            <a:endParaRPr lang="en-GB" sz="2000"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7055718" y="759092"/>
            <a:ext cx="1316858"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1904</a:t>
            </a:r>
            <a:endParaRPr lang="en-US" sz="4400" b="1" dirty="0" smtClean="0">
              <a:solidFill>
                <a:srgbClr val="E35205"/>
              </a:solidFill>
            </a:endParaRPr>
          </a:p>
        </p:txBody>
      </p:sp>
      <p:grpSp>
        <p:nvGrpSpPr>
          <p:cNvPr id="23" name="Group 22"/>
          <p:cNvGrpSpPr/>
          <p:nvPr/>
        </p:nvGrpSpPr>
        <p:grpSpPr>
          <a:xfrm>
            <a:off x="142416" y="220925"/>
            <a:ext cx="8485065" cy="410047"/>
            <a:chOff x="238754" y="2169378"/>
            <a:chExt cx="8485065" cy="410047"/>
          </a:xfrm>
        </p:grpSpPr>
        <p:cxnSp>
          <p:nvCxnSpPr>
            <p:cNvPr id="24" name="Straight Connector 23"/>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2" name="TextBox 41"/>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3" name="Group 42"/>
          <p:cNvGrpSpPr/>
          <p:nvPr/>
        </p:nvGrpSpPr>
        <p:grpSpPr>
          <a:xfrm>
            <a:off x="3781561" y="253038"/>
            <a:ext cx="648350" cy="444323"/>
            <a:chOff x="3736599" y="253038"/>
            <a:chExt cx="648350" cy="444323"/>
          </a:xfrm>
        </p:grpSpPr>
        <p:sp>
          <p:nvSpPr>
            <p:cNvPr id="44" name="TextBox 4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5" name="Oval 44"/>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7483683" y="468393"/>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6" name="TextBox 45"/>
          <p:cNvSpPr txBox="1"/>
          <p:nvPr/>
        </p:nvSpPr>
        <p:spPr>
          <a:xfrm>
            <a:off x="5142164" y="5871718"/>
            <a:ext cx="3538072" cy="984885"/>
          </a:xfrm>
          <a:prstGeom prst="rect">
            <a:avLst/>
          </a:prstGeom>
          <a:noFill/>
        </p:spPr>
        <p:txBody>
          <a:bodyPr wrap="square" rtlCol="0">
            <a:spAutoFit/>
          </a:bodyPr>
          <a:lstStyle/>
          <a:p>
            <a:r>
              <a:rPr lang="en-GB" sz="1600" b="1" dirty="0" err="1" smtClean="0">
                <a:latin typeface="Century Gothic" panose="020B0502020202020204" pitchFamily="34" charset="0"/>
              </a:rPr>
              <a:t>Honorable</a:t>
            </a:r>
            <a:r>
              <a:rPr lang="en-GB" sz="1600" b="1" dirty="0" smtClean="0">
                <a:latin typeface="Century Gothic" panose="020B0502020202020204" pitchFamily="34" charset="0"/>
              </a:rPr>
              <a:t> Emily </a:t>
            </a:r>
            <a:r>
              <a:rPr lang="en-GB" sz="1600" b="1" dirty="0" err="1" smtClean="0">
                <a:latin typeface="Century Gothic" panose="020B0502020202020204" pitchFamily="34" charset="0"/>
              </a:rPr>
              <a:t>Meynell</a:t>
            </a:r>
            <a:r>
              <a:rPr lang="en-GB" sz="1600" b="1" dirty="0" smtClean="0">
                <a:latin typeface="Century Gothic" panose="020B0502020202020204" pitchFamily="34" charset="0"/>
              </a:rPr>
              <a:t> Ingram</a:t>
            </a:r>
            <a:endParaRPr lang="en-GB" sz="1400" dirty="0" smtClean="0">
              <a:latin typeface="Century Gothic" panose="020B0502020202020204" pitchFamily="34" charset="0"/>
            </a:endParaRPr>
          </a:p>
          <a:p>
            <a:endParaRPr lang="en-GB" sz="1200" dirty="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3075" y="1525828"/>
            <a:ext cx="3316249" cy="4302834"/>
          </a:xfrm>
          <a:prstGeom prst="rect">
            <a:avLst/>
          </a:prstGeom>
        </p:spPr>
      </p:pic>
    </p:spTree>
    <p:extLst>
      <p:ext uri="{BB962C8B-B14F-4D97-AF65-F5344CB8AC3E}">
        <p14:creationId xmlns:p14="http://schemas.microsoft.com/office/powerpoint/2010/main" val="649489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77778E-7 -2.96296E-6 L 0.01493 0.00301 " pathEditMode="relative" rAng="0" ptsTypes="AA">
                                      <p:cBhvr>
                                        <p:cTn id="6" dur="2000" fill="hold"/>
                                        <p:tgtEl>
                                          <p:spTgt spid="47"/>
                                        </p:tgtEl>
                                        <p:attrNameLst>
                                          <p:attrName>ppt_x</p:attrName>
                                          <p:attrName>ppt_y</p:attrName>
                                        </p:attrNameLst>
                                      </p:cBhvr>
                                      <p:rCtr x="74700" y="1390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901662" y="1896135"/>
            <a:ext cx="3927612" cy="4308872"/>
          </a:xfrm>
          <a:prstGeom prst="rect">
            <a:avLst/>
          </a:prstGeom>
          <a:noFill/>
        </p:spPr>
        <p:txBody>
          <a:bodyPr wrap="square" lIns="0" tIns="0" rIns="0" bIns="0" rtlCol="0">
            <a:spAutoFit/>
          </a:bodyPr>
          <a:lstStyle/>
          <a:p>
            <a:r>
              <a:rPr lang="en-GB" sz="2000" dirty="0" smtClean="0">
                <a:latin typeface="Century Gothic" panose="020B0502020202020204" pitchFamily="34" charset="0"/>
              </a:rPr>
              <a:t>Emily dies, and her eldest nephew, the </a:t>
            </a:r>
            <a:r>
              <a:rPr lang="en-GB" sz="2000" b="1" dirty="0" smtClean="0">
                <a:latin typeface="Century Gothic" panose="020B0502020202020204" pitchFamily="34" charset="0"/>
              </a:rPr>
              <a:t>Earl of Halifax </a:t>
            </a:r>
            <a:r>
              <a:rPr lang="en-GB" sz="2000" dirty="0" smtClean="0">
                <a:latin typeface="Century Gothic" panose="020B0502020202020204" pitchFamily="34" charset="0"/>
              </a:rPr>
              <a:t>inherits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a:t>
            </a:r>
          </a:p>
          <a:p>
            <a:endParaRPr lang="en-GB" sz="2000" dirty="0">
              <a:latin typeface="Century Gothic" panose="020B0502020202020204" pitchFamily="34" charset="0"/>
            </a:endParaRPr>
          </a:p>
          <a:p>
            <a:endParaRPr lang="en-GB" sz="2000" dirty="0" smtClean="0">
              <a:latin typeface="Century Gothic" panose="020B0502020202020204" pitchFamily="34" charset="0"/>
            </a:endParaRPr>
          </a:p>
          <a:p>
            <a:r>
              <a:rPr lang="en-GB" sz="2000" dirty="0" smtClean="0">
                <a:latin typeface="Century Gothic" panose="020B0502020202020204" pitchFamily="34" charset="0"/>
              </a:rPr>
              <a:t>Between 1914 and 1918, the </a:t>
            </a:r>
            <a:r>
              <a:rPr lang="en-GB" sz="2000" b="1" dirty="0" smtClean="0">
                <a:latin typeface="Century Gothic" panose="020B0502020202020204" pitchFamily="34" charset="0"/>
              </a:rPr>
              <a:t>house becomes a hospital </a:t>
            </a:r>
            <a:r>
              <a:rPr lang="en-GB" sz="2000" dirty="0" smtClean="0">
                <a:latin typeface="Century Gothic" panose="020B0502020202020204" pitchFamily="34" charset="0"/>
              </a:rPr>
              <a:t>for soldiers injured in </a:t>
            </a:r>
            <a:r>
              <a:rPr lang="en-GB" sz="2000" b="1" dirty="0" smtClean="0">
                <a:latin typeface="Century Gothic" panose="020B0502020202020204" pitchFamily="34" charset="0"/>
              </a:rPr>
              <a:t>WW1</a:t>
            </a:r>
            <a:r>
              <a:rPr lang="en-GB" sz="2000" dirty="0" smtClean="0">
                <a:latin typeface="Century Gothic" panose="020B0502020202020204" pitchFamily="34" charset="0"/>
              </a:rPr>
              <a:t>.  It is  staffed by nurses from the Voluntary Aid Detachment (VAD).</a:t>
            </a:r>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7055718" y="759092"/>
            <a:ext cx="1316858"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1904</a:t>
            </a:r>
            <a:endParaRPr lang="en-US" sz="4400" b="1" dirty="0" smtClean="0">
              <a:solidFill>
                <a:srgbClr val="E35205"/>
              </a:solidFill>
            </a:endParaRPr>
          </a:p>
        </p:txBody>
      </p:sp>
      <p:grpSp>
        <p:nvGrpSpPr>
          <p:cNvPr id="23" name="Group 22"/>
          <p:cNvGrpSpPr/>
          <p:nvPr/>
        </p:nvGrpSpPr>
        <p:grpSpPr>
          <a:xfrm>
            <a:off x="142416" y="220925"/>
            <a:ext cx="8485065" cy="410047"/>
            <a:chOff x="238754" y="2169378"/>
            <a:chExt cx="8485065" cy="410047"/>
          </a:xfrm>
        </p:grpSpPr>
        <p:cxnSp>
          <p:nvCxnSpPr>
            <p:cNvPr id="24" name="Straight Connector 23"/>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2" name="TextBox 41"/>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3" name="Group 42"/>
          <p:cNvGrpSpPr/>
          <p:nvPr/>
        </p:nvGrpSpPr>
        <p:grpSpPr>
          <a:xfrm>
            <a:off x="3781561" y="253038"/>
            <a:ext cx="648350" cy="444323"/>
            <a:chOff x="3736599" y="253038"/>
            <a:chExt cx="648350" cy="444323"/>
          </a:xfrm>
        </p:grpSpPr>
        <p:sp>
          <p:nvSpPr>
            <p:cNvPr id="44" name="TextBox 4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5" name="Oval 44"/>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7555198" y="468393"/>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8359" y="1636261"/>
            <a:ext cx="2637704" cy="3928150"/>
          </a:xfrm>
          <a:prstGeom prst="rect">
            <a:avLst/>
          </a:prstGeom>
        </p:spPr>
      </p:pic>
      <p:sp>
        <p:nvSpPr>
          <p:cNvPr id="36" name="TextBox 35"/>
          <p:cNvSpPr txBox="1"/>
          <p:nvPr/>
        </p:nvSpPr>
        <p:spPr>
          <a:xfrm>
            <a:off x="5139460" y="5571280"/>
            <a:ext cx="3538072" cy="738664"/>
          </a:xfrm>
          <a:prstGeom prst="rect">
            <a:avLst/>
          </a:prstGeom>
          <a:noFill/>
        </p:spPr>
        <p:txBody>
          <a:bodyPr wrap="square" rtlCol="0">
            <a:spAutoFit/>
          </a:bodyPr>
          <a:lstStyle/>
          <a:p>
            <a:endParaRPr lang="en-GB" sz="1200" dirty="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spTree>
    <p:extLst>
      <p:ext uri="{BB962C8B-B14F-4D97-AF65-F5344CB8AC3E}">
        <p14:creationId xmlns:p14="http://schemas.microsoft.com/office/powerpoint/2010/main" val="2111006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748817" y="2034754"/>
            <a:ext cx="7156285" cy="1538883"/>
          </a:xfrm>
          <a:prstGeom prst="rect">
            <a:avLst/>
          </a:prstGeom>
          <a:noFill/>
        </p:spPr>
        <p:txBody>
          <a:bodyPr wrap="square" lIns="0" tIns="0" rIns="0" bIns="0" rtlCol="0">
            <a:spAutoFit/>
          </a:bodyPr>
          <a:lstStyle/>
          <a:p>
            <a:r>
              <a:rPr lang="en-GB" sz="2000" dirty="0" smtClean="0">
                <a:latin typeface="Century Gothic" panose="020B0502020202020204" pitchFamily="34" charset="0"/>
              </a:rPr>
              <a:t>Leeds City Council buys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for £35,000.</a:t>
            </a:r>
          </a:p>
          <a:p>
            <a:endParaRPr lang="en-GB" sz="2000" dirty="0">
              <a:latin typeface="Century Gothic" panose="020B0502020202020204" pitchFamily="34" charset="0"/>
            </a:endParaRPr>
          </a:p>
          <a:p>
            <a:r>
              <a:rPr lang="en-GB" sz="2000" dirty="0" smtClean="0">
                <a:latin typeface="Century Gothic" panose="020B0502020202020204" pitchFamily="34" charset="0"/>
              </a:rPr>
              <a:t>The house </a:t>
            </a:r>
            <a:r>
              <a:rPr lang="en-GB" sz="2000" dirty="0">
                <a:latin typeface="Century Gothic" panose="020B0502020202020204" pitchFamily="34" charset="0"/>
              </a:rPr>
              <a:t>i</a:t>
            </a:r>
            <a:r>
              <a:rPr lang="en-GB" sz="2000" dirty="0" smtClean="0">
                <a:latin typeface="Century Gothic" panose="020B0502020202020204" pitchFamily="34" charset="0"/>
              </a:rPr>
              <a:t>s just an empty shell, as all the original contents have either been kept by the family or sold.  </a:t>
            </a:r>
          </a:p>
          <a:p>
            <a:endParaRPr lang="en-GB" sz="2000" b="1" dirty="0" smtClean="0">
              <a:latin typeface="Century Gothic" panose="020B0502020202020204" pitchFamily="34" charset="0"/>
            </a:endParaRPr>
          </a:p>
        </p:txBody>
      </p:sp>
      <p:sp>
        <p:nvSpPr>
          <p:cNvPr id="22" name="TextBox 21"/>
          <p:cNvSpPr txBox="1"/>
          <p:nvPr/>
        </p:nvSpPr>
        <p:spPr>
          <a:xfrm>
            <a:off x="7247007" y="756062"/>
            <a:ext cx="1371731"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1922</a:t>
            </a:r>
            <a:endParaRPr lang="en-US" sz="4400" b="1" dirty="0" smtClean="0">
              <a:solidFill>
                <a:srgbClr val="E35205"/>
              </a:solidFill>
            </a:endParaRPr>
          </a:p>
        </p:txBody>
      </p:sp>
      <p:grpSp>
        <p:nvGrpSpPr>
          <p:cNvPr id="23" name="Group 22"/>
          <p:cNvGrpSpPr/>
          <p:nvPr/>
        </p:nvGrpSpPr>
        <p:grpSpPr>
          <a:xfrm>
            <a:off x="3781561"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142416" y="204912"/>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7" name="Group 46"/>
          <p:cNvGrpSpPr/>
          <p:nvPr/>
        </p:nvGrpSpPr>
        <p:grpSpPr>
          <a:xfrm>
            <a:off x="7552199" y="468393"/>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4827" y="3669846"/>
            <a:ext cx="6047329" cy="2107868"/>
          </a:xfrm>
          <a:prstGeom prst="rect">
            <a:avLst/>
          </a:prstGeom>
        </p:spPr>
      </p:pic>
    </p:spTree>
    <p:extLst>
      <p:ext uri="{BB962C8B-B14F-4D97-AF65-F5344CB8AC3E}">
        <p14:creationId xmlns:p14="http://schemas.microsoft.com/office/powerpoint/2010/main" val="6399375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2.96296E-6 L 0.02275 0.00162 " pathEditMode="relative" rAng="0" ptsTypes="AA">
                                      <p:cBhvr>
                                        <p:cTn id="6" dur="2000" fill="hold"/>
                                        <p:tgtEl>
                                          <p:spTgt spid="47"/>
                                        </p:tgtEl>
                                        <p:attrNameLst>
                                          <p:attrName>ppt_x</p:attrName>
                                          <p:attrName>ppt_y</p:attrName>
                                        </p:attrNameLst>
                                      </p:cBhvr>
                                      <p:rCtr x="1128" y="69"/>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308638" y="621187"/>
            <a:ext cx="9641956" cy="6963675"/>
            <a:chOff x="308638" y="621187"/>
            <a:chExt cx="9641956" cy="6963675"/>
          </a:xfrm>
        </p:grpSpPr>
        <p:grpSp>
          <p:nvGrpSpPr>
            <p:cNvPr id="62" name="Group 61"/>
            <p:cNvGrpSpPr/>
            <p:nvPr/>
          </p:nvGrpSpPr>
          <p:grpSpPr>
            <a:xfrm>
              <a:off x="308638" y="621187"/>
              <a:ext cx="8646964" cy="5306869"/>
              <a:chOff x="308638" y="621187"/>
              <a:chExt cx="8646964" cy="5306869"/>
            </a:xfrm>
          </p:grpSpPr>
          <p:sp>
            <p:nvSpPr>
              <p:cNvPr id="67" name="Hexagon 66"/>
              <p:cNvSpPr/>
              <p:nvPr/>
            </p:nvSpPr>
            <p:spPr>
              <a:xfrm>
                <a:off x="6759443" y="445292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68" name="Hexagon 67"/>
              <p:cNvSpPr/>
              <p:nvPr/>
            </p:nvSpPr>
            <p:spPr>
              <a:xfrm>
                <a:off x="3789411" y="280554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9" name="Hexagon 68"/>
              <p:cNvSpPr/>
              <p:nvPr/>
            </p:nvSpPr>
            <p:spPr>
              <a:xfrm>
                <a:off x="6759443" y="281186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Hexagon 69"/>
              <p:cNvSpPr/>
              <p:nvPr/>
            </p:nvSpPr>
            <p:spPr>
              <a:xfrm>
                <a:off x="6972686" y="1407157"/>
                <a:ext cx="1291389" cy="111326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1" name="Hexagon 70"/>
              <p:cNvSpPr/>
              <p:nvPr/>
            </p:nvSpPr>
            <p:spPr>
              <a:xfrm>
                <a:off x="8043877" y="62118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2" name="Hexagon 71"/>
              <p:cNvSpPr/>
              <p:nvPr/>
            </p:nvSpPr>
            <p:spPr>
              <a:xfrm>
                <a:off x="4116246" y="4725334"/>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4" name="Hexagon 73"/>
              <p:cNvSpPr/>
              <p:nvPr/>
            </p:nvSpPr>
            <p:spPr>
              <a:xfrm>
                <a:off x="2877686" y="4485812"/>
                <a:ext cx="911725" cy="785970"/>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5" name="Hexagon 74"/>
              <p:cNvSpPr/>
              <p:nvPr/>
            </p:nvSpPr>
            <p:spPr>
              <a:xfrm>
                <a:off x="5534894" y="2212532"/>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6" name="Hexagon 75"/>
              <p:cNvSpPr/>
              <p:nvPr/>
            </p:nvSpPr>
            <p:spPr>
              <a:xfrm>
                <a:off x="4733212" y="659106"/>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7" name="Hexagon 76"/>
              <p:cNvSpPr/>
              <p:nvPr/>
            </p:nvSpPr>
            <p:spPr>
              <a:xfrm>
                <a:off x="308638" y="5231821"/>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78" name="Hexagon 77"/>
              <p:cNvSpPr/>
              <p:nvPr/>
            </p:nvSpPr>
            <p:spPr>
              <a:xfrm>
                <a:off x="5292080" y="3645024"/>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grpSp>
        <p:sp>
          <p:nvSpPr>
            <p:cNvPr id="63" name="Hexagon 62"/>
            <p:cNvSpPr/>
            <p:nvPr/>
          </p:nvSpPr>
          <p:spPr>
            <a:xfrm>
              <a:off x="5275258"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4" name="Hexagon 63"/>
            <p:cNvSpPr/>
            <p:nvPr/>
          </p:nvSpPr>
          <p:spPr>
            <a:xfrm>
              <a:off x="6759443" y="610972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65" name="Hexagon 64"/>
            <p:cNvSpPr/>
            <p:nvPr/>
          </p:nvSpPr>
          <p:spPr>
            <a:xfrm>
              <a:off x="8229246"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a:off x="8239436" y="3627764"/>
              <a:ext cx="1711158" cy="147513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grpSp>
      <p:sp>
        <p:nvSpPr>
          <p:cNvPr id="11" name="TextBox 10"/>
          <p:cNvSpPr txBox="1"/>
          <p:nvPr/>
        </p:nvSpPr>
        <p:spPr>
          <a:xfrm>
            <a:off x="1048096" y="6041349"/>
            <a:ext cx="7084849" cy="615553"/>
          </a:xfrm>
          <a:prstGeom prst="rect">
            <a:avLst/>
          </a:prstGeom>
          <a:noFill/>
        </p:spPr>
        <p:txBody>
          <a:bodyPr wrap="square" lIns="0" tIns="0" rIns="0" bIns="0" rtlCol="0">
            <a:spAutoFit/>
          </a:bodyPr>
          <a:lstStyle/>
          <a:p>
            <a:pPr defTabSz="457200"/>
            <a:r>
              <a:rPr lang="en-GB" sz="2400" b="1" baseline="30000" dirty="0">
                <a:solidFill>
                  <a:srgbClr val="333F48"/>
                </a:solidFill>
                <a:latin typeface="Century Gothic"/>
                <a:cs typeface="Century Gothic"/>
              </a:rPr>
              <a:t>Free learning </a:t>
            </a:r>
            <a:r>
              <a:rPr lang="en-GB" sz="2400" b="1" baseline="30000" dirty="0" smtClean="0">
                <a:solidFill>
                  <a:srgbClr val="333F48"/>
                </a:solidFill>
                <a:latin typeface="Century Gothic"/>
                <a:cs typeface="Century Gothic"/>
              </a:rPr>
              <a:t>reso</a:t>
            </a:r>
            <a:r>
              <a:rPr lang="en-GB" sz="2400" b="1" baseline="30000" dirty="0">
                <a:solidFill>
                  <a:srgbClr val="333F48"/>
                </a:solidFill>
                <a:latin typeface="Century Gothic"/>
                <a:cs typeface="Century Gothic"/>
              </a:rPr>
              <a:t>u</a:t>
            </a:r>
            <a:r>
              <a:rPr lang="en-GB" sz="2400" b="1" baseline="30000" dirty="0" smtClean="0">
                <a:solidFill>
                  <a:srgbClr val="333F48"/>
                </a:solidFill>
                <a:latin typeface="Century Gothic"/>
                <a:cs typeface="Century Gothic"/>
              </a:rPr>
              <a:t>rces </a:t>
            </a:r>
            <a:r>
              <a:rPr lang="en-GB" sz="2400" b="1" baseline="30000" dirty="0">
                <a:solidFill>
                  <a:srgbClr val="333F48"/>
                </a:solidFill>
                <a:latin typeface="Century Gothic"/>
                <a:cs typeface="Century Gothic"/>
              </a:rPr>
              <a:t>from arts</a:t>
            </a:r>
            <a:r>
              <a:rPr lang="en-GB" sz="2400" b="1" baseline="30000" dirty="0" smtClean="0">
                <a:solidFill>
                  <a:srgbClr val="333F48"/>
                </a:solidFill>
                <a:latin typeface="Century Gothic"/>
                <a:cs typeface="Century Gothic"/>
              </a:rPr>
              <a:t>, cultural </a:t>
            </a:r>
            <a:r>
              <a:rPr lang="en-GB" sz="2400" b="1" baseline="30000" dirty="0">
                <a:solidFill>
                  <a:srgbClr val="333F48"/>
                </a:solidFill>
                <a:latin typeface="Century Gothic"/>
                <a:cs typeface="Century Gothic"/>
              </a:rPr>
              <a:t>and heritage </a:t>
            </a:r>
            <a:r>
              <a:rPr lang="en-GB" sz="2400" b="1" baseline="30000" dirty="0" smtClean="0">
                <a:solidFill>
                  <a:srgbClr val="333F48"/>
                </a:solidFill>
                <a:latin typeface="Century Gothic"/>
                <a:cs typeface="Century Gothic"/>
              </a:rPr>
              <a:t>organisations</a:t>
            </a:r>
          </a:p>
          <a:p>
            <a:pPr defTabSz="457200"/>
            <a:r>
              <a:rPr lang="en-GB" sz="3600" b="1" baseline="30000" dirty="0" err="1">
                <a:solidFill>
                  <a:srgbClr val="14A19A"/>
                </a:solidFill>
                <a:latin typeface="Century Gothic"/>
                <a:cs typeface="Century Gothic"/>
              </a:rPr>
              <a:t>m</a:t>
            </a:r>
            <a:r>
              <a:rPr lang="en-GB" sz="3600" b="1" baseline="30000" dirty="0" err="1" smtClean="0">
                <a:solidFill>
                  <a:srgbClr val="14A19A"/>
                </a:solidFill>
                <a:latin typeface="Century Gothic"/>
                <a:cs typeface="Century Gothic"/>
              </a:rPr>
              <a:t>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1214270" y="2878472"/>
            <a:ext cx="7352632" cy="2769989"/>
          </a:xfrm>
          <a:prstGeom prst="rect">
            <a:avLst/>
          </a:prstGeom>
          <a:noFill/>
        </p:spPr>
        <p:txBody>
          <a:bodyPr wrap="square" lIns="0" tIns="0" rIns="0" bIns="0" rtlCol="0">
            <a:spAutoFit/>
          </a:bodyPr>
          <a:lstStyle/>
          <a:p>
            <a:pPr defTabSz="457200"/>
            <a:r>
              <a:rPr lang="en-GB" sz="2000" dirty="0" smtClean="0">
                <a:solidFill>
                  <a:srgbClr val="333F48"/>
                </a:solidFill>
                <a:latin typeface="Century Gothic" panose="020B0502020202020204" pitchFamily="34" charset="0"/>
              </a:rPr>
              <a:t>This presentation follows the development of Temple </a:t>
            </a:r>
            <a:r>
              <a:rPr lang="en-GB" sz="2000" dirty="0" err="1" smtClean="0">
                <a:solidFill>
                  <a:srgbClr val="333F48"/>
                </a:solidFill>
                <a:latin typeface="Century Gothic" panose="020B0502020202020204" pitchFamily="34" charset="0"/>
              </a:rPr>
              <a:t>Newsam</a:t>
            </a:r>
            <a:r>
              <a:rPr lang="en-GB" sz="2000" dirty="0" smtClean="0">
                <a:solidFill>
                  <a:srgbClr val="333F48"/>
                </a:solidFill>
                <a:latin typeface="Century Gothic" panose="020B0502020202020204" pitchFamily="34" charset="0"/>
              </a:rPr>
              <a:t> from its first mention in the Doomsday Book to its present day ownership by Leeds City Council.</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Some slides are linked to further information, which can be accessed by clicking on the            symbols.</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To progress through the timeline, click anywhere on the slide.</a:t>
            </a: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57" y="251685"/>
            <a:ext cx="3356258" cy="1319554"/>
          </a:xfrm>
          <a:prstGeom prst="rect">
            <a:avLst/>
          </a:prstGeom>
        </p:spPr>
      </p:pic>
      <p:pic>
        <p:nvPicPr>
          <p:cNvPr id="28" name="Picture 27">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8095349" y="5669027"/>
            <a:ext cx="943106" cy="813022"/>
          </a:xfrm>
          <a:prstGeom prst="rect">
            <a:avLst/>
          </a:prstGeom>
        </p:spPr>
      </p:pic>
      <p:sp>
        <p:nvSpPr>
          <p:cNvPr id="29" name="TextBox 28"/>
          <p:cNvSpPr txBox="1"/>
          <p:nvPr/>
        </p:nvSpPr>
        <p:spPr>
          <a:xfrm>
            <a:off x="1214270" y="1791933"/>
            <a:ext cx="7256331"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Temple </a:t>
            </a:r>
            <a:r>
              <a:rPr lang="en-GB" sz="4400" b="1" dirty="0" err="1" smtClean="0">
                <a:solidFill>
                  <a:srgbClr val="49C5B1"/>
                </a:solidFill>
                <a:latin typeface="Century Gothic" panose="020B0502020202020204" pitchFamily="34" charset="0"/>
              </a:rPr>
              <a:t>Newsam</a:t>
            </a:r>
            <a:r>
              <a:rPr lang="en-GB" sz="4400" b="1" dirty="0" smtClean="0">
                <a:solidFill>
                  <a:srgbClr val="49C5B1"/>
                </a:solidFill>
                <a:latin typeface="Century Gothic" panose="020B0502020202020204" pitchFamily="34" charset="0"/>
              </a:rPr>
              <a:t> Timeline</a:t>
            </a:r>
            <a:endParaRPr lang="en-US" sz="4400" b="1" dirty="0" smtClean="0">
              <a:solidFill>
                <a:srgbClr val="49C5B1"/>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6384" y="4389173"/>
            <a:ext cx="575503" cy="496513"/>
          </a:xfrm>
          <a:prstGeom prst="rect">
            <a:avLst/>
          </a:prstGeom>
        </p:spPr>
      </p:pic>
    </p:spTree>
    <p:extLst>
      <p:ext uri="{BB962C8B-B14F-4D97-AF65-F5344CB8AC3E}">
        <p14:creationId xmlns:p14="http://schemas.microsoft.com/office/powerpoint/2010/main" val="1907587189"/>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672696" y="2093766"/>
            <a:ext cx="3763719" cy="3693319"/>
          </a:xfrm>
          <a:prstGeom prst="rect">
            <a:avLst/>
          </a:prstGeom>
          <a:noFill/>
        </p:spPr>
        <p:txBody>
          <a:bodyPr wrap="square" lIns="0" tIns="0" rIns="0" bIns="0" rtlCol="0">
            <a:spAutoFit/>
          </a:bodyPr>
          <a:lstStyle/>
          <a:p>
            <a:r>
              <a:rPr lang="en-GB" sz="2000" dirty="0" smtClean="0">
                <a:latin typeface="Century Gothic" panose="020B0502020202020204" pitchFamily="34" charset="0"/>
              </a:rPr>
              <a:t>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house is an art gallery, showing works by young artists such as </a:t>
            </a:r>
            <a:r>
              <a:rPr lang="en-GB" sz="2000" b="1" dirty="0" smtClean="0">
                <a:latin typeface="Century Gothic" panose="020B0502020202020204" pitchFamily="34" charset="0"/>
              </a:rPr>
              <a:t>Henry Moore </a:t>
            </a:r>
            <a:r>
              <a:rPr lang="en-GB" sz="2000" dirty="0" smtClean="0">
                <a:latin typeface="Century Gothic" panose="020B0502020202020204" pitchFamily="34" charset="0"/>
              </a:rPr>
              <a:t>and </a:t>
            </a:r>
            <a:r>
              <a:rPr lang="en-GB" sz="2000" b="1" dirty="0" smtClean="0">
                <a:latin typeface="Century Gothic" panose="020B0502020202020204" pitchFamily="34" charset="0"/>
              </a:rPr>
              <a:t>Barbara Hepworth</a:t>
            </a:r>
            <a:r>
              <a:rPr lang="en-GB" sz="2000" dirty="0" smtClean="0">
                <a:latin typeface="Century Gothic" panose="020B0502020202020204" pitchFamily="34" charset="0"/>
              </a:rPr>
              <a:t>.</a:t>
            </a:r>
          </a:p>
          <a:p>
            <a:endParaRPr lang="en-GB" sz="2000" dirty="0">
              <a:latin typeface="Century Gothic" panose="020B0502020202020204" pitchFamily="34" charset="0"/>
            </a:endParaRPr>
          </a:p>
          <a:p>
            <a:r>
              <a:rPr lang="en-GB" sz="2000" dirty="0" smtClean="0">
                <a:latin typeface="Century Gothic" panose="020B0502020202020204" pitchFamily="34" charset="0"/>
              </a:rPr>
              <a:t>During </a:t>
            </a:r>
            <a:r>
              <a:rPr lang="en-GB" sz="2000" b="1" dirty="0" smtClean="0">
                <a:latin typeface="Century Gothic" panose="020B0502020202020204" pitchFamily="34" charset="0"/>
              </a:rPr>
              <a:t>WW2</a:t>
            </a:r>
            <a:r>
              <a:rPr lang="en-GB" sz="2000" dirty="0" smtClean="0">
                <a:latin typeface="Century Gothic" panose="020B0502020202020204" pitchFamily="34" charset="0"/>
              </a:rPr>
              <a:t>, paintings from the City Art Gallery are brought to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to try and keep them safe from bombing raids.</a:t>
            </a:r>
          </a:p>
          <a:p>
            <a:endParaRPr lang="en-GB" sz="2000"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7050055" y="756062"/>
            <a:ext cx="1531403"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1940s</a:t>
            </a:r>
            <a:endParaRPr lang="en-US" sz="4400" b="1" dirty="0" smtClean="0">
              <a:solidFill>
                <a:srgbClr val="E35205"/>
              </a:solidFill>
            </a:endParaRPr>
          </a:p>
        </p:txBody>
      </p:sp>
      <p:grpSp>
        <p:nvGrpSpPr>
          <p:cNvPr id="23" name="Group 22"/>
          <p:cNvGrpSpPr/>
          <p:nvPr/>
        </p:nvGrpSpPr>
        <p:grpSpPr>
          <a:xfrm>
            <a:off x="3781561"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142416" y="204912"/>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7" name="Group 46"/>
          <p:cNvGrpSpPr/>
          <p:nvPr/>
        </p:nvGrpSpPr>
        <p:grpSpPr>
          <a:xfrm>
            <a:off x="7649917" y="486476"/>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09191" y="1668259"/>
            <a:ext cx="3077806" cy="4017982"/>
          </a:xfrm>
          <a:prstGeom prst="rect">
            <a:avLst/>
          </a:prstGeom>
        </p:spPr>
      </p:pic>
      <p:sp>
        <p:nvSpPr>
          <p:cNvPr id="36" name="TextBox 35"/>
          <p:cNvSpPr txBox="1"/>
          <p:nvPr/>
        </p:nvSpPr>
        <p:spPr>
          <a:xfrm>
            <a:off x="4973643" y="5921331"/>
            <a:ext cx="3444722" cy="1231106"/>
          </a:xfrm>
          <a:prstGeom prst="rect">
            <a:avLst/>
          </a:prstGeom>
          <a:noFill/>
        </p:spPr>
        <p:txBody>
          <a:bodyPr wrap="square" rtlCol="0">
            <a:spAutoFit/>
          </a:bodyPr>
          <a:lstStyle/>
          <a:p>
            <a:r>
              <a:rPr lang="en-GB" sz="1600" b="1" dirty="0" smtClean="0">
                <a:latin typeface="Century Gothic" panose="020B0502020202020204" pitchFamily="34" charset="0"/>
              </a:rPr>
              <a:t>View of the south wing of Temple </a:t>
            </a:r>
            <a:r>
              <a:rPr lang="en-GB" sz="1600" b="1" dirty="0" err="1" smtClean="0">
                <a:latin typeface="Century Gothic" panose="020B0502020202020204" pitchFamily="34" charset="0"/>
              </a:rPr>
              <a:t>Newsam</a:t>
            </a:r>
            <a:r>
              <a:rPr lang="en-GB" sz="1600" b="1" dirty="0" smtClean="0">
                <a:latin typeface="Century Gothic" panose="020B0502020202020204" pitchFamily="34" charset="0"/>
              </a:rPr>
              <a:t> as an art gallery</a:t>
            </a:r>
            <a:endParaRPr lang="en-GB" sz="1400" dirty="0" smtClean="0">
              <a:latin typeface="Century Gothic" panose="020B0502020202020204" pitchFamily="34" charset="0"/>
            </a:endParaRPr>
          </a:p>
          <a:p>
            <a:endParaRPr lang="en-GB" sz="1200" dirty="0" smtClean="0">
              <a:latin typeface="Century Gothic" panose="020B0502020202020204" pitchFamily="34" charset="0"/>
            </a:endParaRPr>
          </a:p>
          <a:p>
            <a:r>
              <a:rPr lang="en-GB" sz="1200" dirty="0" smtClean="0">
                <a:latin typeface="Century Gothic" panose="020B0502020202020204" pitchFamily="34" charset="0"/>
              </a:rPr>
              <a:t>© Leeds Museums and Galleries</a:t>
            </a:r>
            <a:endParaRPr lang="en-GB" dirty="0" smtClean="0"/>
          </a:p>
          <a:p>
            <a:endParaRPr lang="en-GB" dirty="0"/>
          </a:p>
        </p:txBody>
      </p:sp>
    </p:spTree>
    <p:extLst>
      <p:ext uri="{BB962C8B-B14F-4D97-AF65-F5344CB8AC3E}">
        <p14:creationId xmlns:p14="http://schemas.microsoft.com/office/powerpoint/2010/main" val="2035652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11111E-6 -7.40741E-7 L 0.02274 0.00162 " pathEditMode="relative" rAng="0" ptsTypes="AA">
                                      <p:cBhvr>
                                        <p:cTn id="6" dur="2000" fill="hold"/>
                                        <p:tgtEl>
                                          <p:spTgt spid="47"/>
                                        </p:tgtEl>
                                        <p:attrNameLst>
                                          <p:attrName>ppt_x</p:attrName>
                                          <p:attrName>ppt_y</p:attrName>
                                        </p:attrNameLst>
                                      </p:cBhvr>
                                      <p:rCtr x="1128" y="69"/>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855612" y="3999732"/>
            <a:ext cx="4215838" cy="3168409"/>
            <a:chOff x="788737" y="575007"/>
            <a:chExt cx="9265762"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351966" y="1635864"/>
            <a:ext cx="3112919" cy="3693319"/>
          </a:xfrm>
          <a:prstGeom prst="rect">
            <a:avLst/>
          </a:prstGeom>
          <a:noFill/>
        </p:spPr>
        <p:txBody>
          <a:bodyPr wrap="square" lIns="0" tIns="0" rIns="0" bIns="0" rtlCol="0">
            <a:spAutoFit/>
          </a:bodyPr>
          <a:lstStyle/>
          <a:p>
            <a:r>
              <a:rPr lang="en-GB" sz="2000" dirty="0" smtClean="0">
                <a:latin typeface="Century Gothic" panose="020B0502020202020204" pitchFamily="34" charset="0"/>
              </a:rPr>
              <a:t>Leeds City Council restores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for </a:t>
            </a:r>
            <a:r>
              <a:rPr lang="en-GB" sz="2000" dirty="0">
                <a:latin typeface="Century Gothic" panose="020B0502020202020204" pitchFamily="34" charset="0"/>
              </a:rPr>
              <a:t>its 250</a:t>
            </a:r>
            <a:r>
              <a:rPr lang="en-GB" sz="2000" baseline="30000" dirty="0">
                <a:latin typeface="Century Gothic" panose="020B0502020202020204" pitchFamily="34" charset="0"/>
              </a:rPr>
              <a:t>th</a:t>
            </a:r>
            <a:r>
              <a:rPr lang="en-GB" sz="2000" dirty="0">
                <a:latin typeface="Century Gothic" panose="020B0502020202020204" pitchFamily="34" charset="0"/>
              </a:rPr>
              <a:t> Anniversary. </a:t>
            </a:r>
            <a:endParaRPr lang="en-GB" sz="2000" dirty="0" smtClean="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smtClean="0">
                <a:latin typeface="Century Gothic" panose="020B0502020202020204" pitchFamily="34" charset="0"/>
              </a:rPr>
              <a:t>Many </a:t>
            </a:r>
            <a:r>
              <a:rPr lang="en-GB" sz="2000" dirty="0">
                <a:latin typeface="Century Gothic" panose="020B0502020202020204" pitchFamily="34" charset="0"/>
              </a:rPr>
              <a:t>heirloom paintings and works of </a:t>
            </a:r>
            <a:r>
              <a:rPr lang="en-GB" sz="2000" dirty="0" smtClean="0">
                <a:latin typeface="Century Gothic" panose="020B0502020202020204" pitchFamily="34" charset="0"/>
              </a:rPr>
              <a:t>art that had been sold or moved elsewhere </a:t>
            </a:r>
            <a:r>
              <a:rPr lang="en-GB" sz="2000" dirty="0">
                <a:latin typeface="Century Gothic" panose="020B0502020202020204" pitchFamily="34" charset="0"/>
              </a:rPr>
              <a:t>are </a:t>
            </a:r>
            <a:r>
              <a:rPr lang="en-GB" sz="2000" dirty="0" smtClean="0">
                <a:latin typeface="Century Gothic" panose="020B0502020202020204" pitchFamily="34" charset="0"/>
              </a:rPr>
              <a:t>tracked down and returned to the house.</a:t>
            </a:r>
          </a:p>
          <a:p>
            <a:endParaRPr lang="en-GB" sz="2000" b="1" dirty="0" smtClean="0">
              <a:latin typeface="Century Gothic" panose="020B0502020202020204" pitchFamily="34" charset="0"/>
            </a:endParaRPr>
          </a:p>
        </p:txBody>
      </p:sp>
      <p:sp>
        <p:nvSpPr>
          <p:cNvPr id="22" name="TextBox 21"/>
          <p:cNvSpPr txBox="1"/>
          <p:nvPr/>
        </p:nvSpPr>
        <p:spPr>
          <a:xfrm>
            <a:off x="7643995" y="788961"/>
            <a:ext cx="1315466"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1996</a:t>
            </a:r>
            <a:endParaRPr lang="en-US" sz="4400" b="1" dirty="0" smtClean="0">
              <a:solidFill>
                <a:srgbClr val="E35205"/>
              </a:solidFill>
            </a:endParaRPr>
          </a:p>
        </p:txBody>
      </p:sp>
      <p:grpSp>
        <p:nvGrpSpPr>
          <p:cNvPr id="23" name="Group 22"/>
          <p:cNvGrpSpPr/>
          <p:nvPr/>
        </p:nvGrpSpPr>
        <p:grpSpPr>
          <a:xfrm>
            <a:off x="3781561" y="253038"/>
            <a:ext cx="648350" cy="444323"/>
            <a:chOff x="3736599" y="253038"/>
            <a:chExt cx="648350" cy="444323"/>
          </a:xfrm>
        </p:grpSpPr>
        <p:sp>
          <p:nvSpPr>
            <p:cNvPr id="24" name="TextBox 23"/>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1" name="Oval 4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142416" y="204912"/>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7" name="Group 46"/>
          <p:cNvGrpSpPr/>
          <p:nvPr/>
        </p:nvGrpSpPr>
        <p:grpSpPr>
          <a:xfrm>
            <a:off x="7723510" y="468393"/>
            <a:ext cx="271644" cy="271644"/>
            <a:chOff x="2026041" y="1132411"/>
            <a:chExt cx="271644" cy="271644"/>
          </a:xfrm>
        </p:grpSpPr>
        <p:sp>
          <p:nvSpPr>
            <p:cNvPr id="48" name="Oval 47"/>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8323" y="1673850"/>
            <a:ext cx="5239687" cy="3507559"/>
          </a:xfrm>
          <a:prstGeom prst="rect">
            <a:avLst/>
          </a:prstGeom>
        </p:spPr>
      </p:pic>
      <p:sp>
        <p:nvSpPr>
          <p:cNvPr id="3" name="TextBox 2"/>
          <p:cNvSpPr txBox="1"/>
          <p:nvPr/>
        </p:nvSpPr>
        <p:spPr>
          <a:xfrm>
            <a:off x="277017" y="5432392"/>
            <a:ext cx="5975531" cy="1292662"/>
          </a:xfrm>
          <a:prstGeom prst="rect">
            <a:avLst/>
          </a:prstGeom>
          <a:noFill/>
        </p:spPr>
        <p:txBody>
          <a:bodyPr wrap="square" rtlCol="0">
            <a:spAutoFit/>
          </a:bodyPr>
          <a:lstStyle/>
          <a:p>
            <a:r>
              <a:rPr lang="en-GB" sz="2000" dirty="0">
                <a:latin typeface="Century Gothic" panose="020B0502020202020204" pitchFamily="34" charset="0"/>
              </a:rPr>
              <a:t>Nearly half of the paintings you </a:t>
            </a:r>
            <a:r>
              <a:rPr lang="en-GB" sz="2000" dirty="0" smtClean="0">
                <a:latin typeface="Century Gothic" panose="020B0502020202020204" pitchFamily="34" charset="0"/>
              </a:rPr>
              <a:t>see </a:t>
            </a:r>
            <a:r>
              <a:rPr lang="en-GB" sz="2000" dirty="0">
                <a:latin typeface="Century Gothic" panose="020B0502020202020204" pitchFamily="34" charset="0"/>
              </a:rPr>
              <a:t>in the house today </a:t>
            </a:r>
            <a:r>
              <a:rPr lang="en-GB" sz="2000" dirty="0" smtClean="0">
                <a:latin typeface="Century Gothic" panose="020B0502020202020204" pitchFamily="34" charset="0"/>
              </a:rPr>
              <a:t>are the original contents, but they </a:t>
            </a:r>
            <a:r>
              <a:rPr lang="en-GB" sz="2000" dirty="0">
                <a:latin typeface="Century Gothic" panose="020B0502020202020204" pitchFamily="34" charset="0"/>
              </a:rPr>
              <a:t>had to be bought back by </a:t>
            </a:r>
            <a:r>
              <a:rPr lang="en-GB" sz="2000" dirty="0" smtClean="0">
                <a:latin typeface="Century Gothic" panose="020B0502020202020204" pitchFamily="34" charset="0"/>
              </a:rPr>
              <a:t>the </a:t>
            </a:r>
            <a:r>
              <a:rPr lang="en-GB" sz="2000" dirty="0">
                <a:latin typeface="Century Gothic" panose="020B0502020202020204" pitchFamily="34" charset="0"/>
              </a:rPr>
              <a:t>Council.</a:t>
            </a:r>
          </a:p>
          <a:p>
            <a:endParaRPr lang="en-GB" dirty="0"/>
          </a:p>
        </p:txBody>
      </p:sp>
    </p:spTree>
    <p:extLst>
      <p:ext uri="{BB962C8B-B14F-4D97-AF65-F5344CB8AC3E}">
        <p14:creationId xmlns:p14="http://schemas.microsoft.com/office/powerpoint/2010/main" val="242404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2.96296E-6 L 0.04705 0.00162 " pathEditMode="relative" rAng="0" ptsTypes="AA">
                                      <p:cBhvr>
                                        <p:cTn id="6" dur="2000" fill="hold"/>
                                        <p:tgtEl>
                                          <p:spTgt spid="47"/>
                                        </p:tgtEl>
                                        <p:attrNameLst>
                                          <p:attrName>ppt_x</p:attrName>
                                          <p:attrName>ppt_y</p:attrName>
                                        </p:attrNameLst>
                                      </p:cBhvr>
                                      <p:rCtr x="2344" y="69"/>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758376" y="1051747"/>
            <a:ext cx="7639690" cy="615553"/>
          </a:xfrm>
          <a:prstGeom prst="rect">
            <a:avLst/>
          </a:prstGeom>
          <a:noFill/>
        </p:spPr>
        <p:txBody>
          <a:bodyPr wrap="square" lIns="0" tIns="0" rIns="0" bIns="0" rtlCol="0">
            <a:spAutoFit/>
          </a:bodyPr>
          <a:lstStyle/>
          <a:p>
            <a:r>
              <a:rPr lang="en-GB" sz="2000" dirty="0" smtClean="0">
                <a:latin typeface="Century Gothic" panose="020B0502020202020204" pitchFamily="34" charset="0"/>
              </a:rPr>
              <a:t>Today,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is still owned and managed by Leeds City Council and is open to the public.</a:t>
            </a:r>
          </a:p>
        </p:txBody>
      </p:sp>
      <p:sp>
        <p:nvSpPr>
          <p:cNvPr id="22" name="TextBox 21"/>
          <p:cNvSpPr txBox="1"/>
          <p:nvPr/>
        </p:nvSpPr>
        <p:spPr>
          <a:xfrm>
            <a:off x="2931318" y="231475"/>
            <a:ext cx="3205714"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Present Day</a:t>
            </a:r>
            <a:endParaRPr lang="en-US" sz="4400" b="1" dirty="0" smtClean="0">
              <a:solidFill>
                <a:srgbClr val="E35205"/>
              </a:solidFill>
            </a:endParaRPr>
          </a:p>
        </p:txBody>
      </p:sp>
      <p:sp>
        <p:nvSpPr>
          <p:cNvPr id="46" name="TextBox 45"/>
          <p:cNvSpPr txBox="1"/>
          <p:nvPr/>
        </p:nvSpPr>
        <p:spPr>
          <a:xfrm>
            <a:off x="758376" y="5575680"/>
            <a:ext cx="7639690" cy="1046440"/>
          </a:xfrm>
          <a:prstGeom prst="rect">
            <a:avLst/>
          </a:prstGeom>
          <a:noFill/>
        </p:spPr>
        <p:txBody>
          <a:bodyPr wrap="square" lIns="0" tIns="0" rIns="0" bIns="0" rtlCol="0">
            <a:spAutoFit/>
          </a:bodyPr>
          <a:lstStyle/>
          <a:p>
            <a:r>
              <a:rPr lang="en-GB" sz="2400" b="1" dirty="0" smtClean="0">
                <a:latin typeface="Century Gothic" panose="020B0502020202020204" pitchFamily="34" charset="0"/>
              </a:rPr>
              <a:t>Why not come visit and explore this great historic house for yourself?</a:t>
            </a:r>
          </a:p>
          <a:p>
            <a:endParaRPr lang="en-GB" sz="2000" b="1" dirty="0" smtClean="0">
              <a:latin typeface="Century Gothic" panose="020B050202020202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376" y="1833104"/>
            <a:ext cx="7714488" cy="3587261"/>
          </a:xfrm>
          <a:prstGeom prst="rect">
            <a:avLst/>
          </a:prstGeom>
        </p:spPr>
      </p:pic>
    </p:spTree>
    <p:extLst>
      <p:ext uri="{BB962C8B-B14F-4D97-AF65-F5344CB8AC3E}">
        <p14:creationId xmlns:p14="http://schemas.microsoft.com/office/powerpoint/2010/main" val="8729856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5" name="TextBox 4"/>
          <p:cNvSpPr txBox="1"/>
          <p:nvPr/>
        </p:nvSpPr>
        <p:spPr>
          <a:xfrm>
            <a:off x="94787" y="1237557"/>
            <a:ext cx="4334623" cy="4247317"/>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The Doomsday Book was ordered by King William the Conqueror, and completed in 1086.</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William wanted to reassert the rights of the King after all the upheaval of the Norman Conquest.  </a:t>
            </a:r>
          </a:p>
          <a:p>
            <a:endParaRPr lang="en-GB" dirty="0">
              <a:solidFill>
                <a:schemeClr val="bg1"/>
              </a:solidFill>
              <a:latin typeface="Century Gothic" panose="020B0502020202020204" pitchFamily="34" charset="0"/>
            </a:endParaRPr>
          </a:p>
          <a:p>
            <a:r>
              <a:rPr lang="en-GB" dirty="0" smtClean="0">
                <a:solidFill>
                  <a:schemeClr val="bg1"/>
                </a:solidFill>
                <a:latin typeface="Century Gothic" panose="020B0502020202020204" pitchFamily="34" charset="0"/>
              </a:rPr>
              <a:t>The purpose of the book was to find out how much tax was owed during the last King’s reign, and therefore how much William could collect from the people.  It did this by surveying who held what land in England.</a:t>
            </a:r>
          </a:p>
          <a:p>
            <a:endParaRPr lang="en-GB" dirty="0">
              <a:solidFill>
                <a:schemeClr val="bg1"/>
              </a:solidFill>
              <a:latin typeface="Century Gothic" panose="020B0502020202020204" pitchFamily="34" charset="0"/>
            </a:endParaRPr>
          </a:p>
        </p:txBody>
      </p:sp>
      <p:sp>
        <p:nvSpPr>
          <p:cNvPr id="6" name="TextBox 5"/>
          <p:cNvSpPr txBox="1"/>
          <p:nvPr/>
        </p:nvSpPr>
        <p:spPr>
          <a:xfrm>
            <a:off x="6218669" y="3752209"/>
            <a:ext cx="3509360" cy="738664"/>
          </a:xfrm>
          <a:prstGeom prst="rect">
            <a:avLst/>
          </a:prstGeom>
          <a:noFill/>
        </p:spPr>
        <p:txBody>
          <a:bodyPr wrap="square" rtlCol="0">
            <a:spAutoFit/>
          </a:bodyPr>
          <a:lstStyle/>
          <a:p>
            <a:endParaRPr lang="en-GB" sz="1200" dirty="0">
              <a:solidFill>
                <a:schemeClr val="bg1"/>
              </a:solidFill>
              <a:latin typeface="Century Gothic" panose="020B0502020202020204" pitchFamily="34" charset="0"/>
            </a:endParaRPr>
          </a:p>
          <a:p>
            <a:r>
              <a:rPr lang="en-GB" sz="1200" dirty="0" smtClean="0">
                <a:solidFill>
                  <a:schemeClr val="bg1"/>
                </a:solidFill>
                <a:latin typeface="Century Gothic" panose="020B0502020202020204" pitchFamily="34" charset="0"/>
              </a:rPr>
              <a:t>Image: Public Domain | Wikimedia</a:t>
            </a:r>
            <a:endParaRPr lang="en-GB" dirty="0" smtClean="0">
              <a:solidFill>
                <a:schemeClr val="bg1"/>
              </a:solidFill>
              <a:latin typeface="Century Gothic" panose="020B0502020202020204" pitchFamily="34" charset="0"/>
            </a:endParaRPr>
          </a:p>
          <a:p>
            <a:endParaRPr lang="en-GB" dirty="0"/>
          </a:p>
        </p:txBody>
      </p:sp>
      <p:grpSp>
        <p:nvGrpSpPr>
          <p:cNvPr id="7" name="Group 6"/>
          <p:cNvGrpSpPr/>
          <p:nvPr/>
        </p:nvGrpSpPr>
        <p:grpSpPr>
          <a:xfrm>
            <a:off x="5853341" y="3999732"/>
            <a:ext cx="3218109" cy="3168409"/>
            <a:chOff x="2981591" y="575007"/>
            <a:chExt cx="7072908" cy="6963675"/>
          </a:xfrm>
        </p:grpSpPr>
        <p:sp>
          <p:nvSpPr>
            <p:cNvPr id="8" name="Hexagon 7"/>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Hexagon 9"/>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Hexagon 10"/>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Hexagon 14"/>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Hexagon 15"/>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Hexagon 16"/>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Hexagon 18"/>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0" name="Hexagon 19"/>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4" name="TextBox 23"/>
          <p:cNvSpPr txBox="1"/>
          <p:nvPr/>
        </p:nvSpPr>
        <p:spPr>
          <a:xfrm>
            <a:off x="438926" y="311512"/>
            <a:ext cx="7959140"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Doomsday Book</a:t>
            </a:r>
            <a:endParaRPr lang="en-US" sz="4400" b="1" dirty="0" smtClean="0">
              <a:solidFill>
                <a:srgbClr val="49C5B1"/>
              </a:solidFill>
            </a:endParaRPr>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844" y="1367582"/>
            <a:ext cx="4323632" cy="2329584"/>
          </a:xfrm>
          <a:prstGeom prst="rect">
            <a:avLst/>
          </a:prstGeom>
        </p:spPr>
      </p:pic>
      <p:sp>
        <p:nvSpPr>
          <p:cNvPr id="2" name="TextBox 1"/>
          <p:cNvSpPr txBox="1"/>
          <p:nvPr/>
        </p:nvSpPr>
        <p:spPr>
          <a:xfrm>
            <a:off x="154373" y="5476078"/>
            <a:ext cx="4659983" cy="923330"/>
          </a:xfrm>
          <a:prstGeom prst="rect">
            <a:avLst/>
          </a:prstGeom>
          <a:noFill/>
          <a:ln>
            <a:solidFill>
              <a:schemeClr val="bg1"/>
            </a:solidFill>
          </a:ln>
        </p:spPr>
        <p:txBody>
          <a:bodyPr wrap="square" rtlCol="0">
            <a:spAutoFit/>
          </a:bodyPr>
          <a:lstStyle/>
          <a:p>
            <a:r>
              <a:rPr lang="en-GB" dirty="0" smtClean="0">
                <a:solidFill>
                  <a:schemeClr val="bg1"/>
                </a:solidFill>
                <a:latin typeface="Century Gothic" panose="020B0502020202020204" pitchFamily="34" charset="0"/>
              </a:rPr>
              <a:t>The Doomsday book is an incredibly important historical document and is the oldest public record in England.</a:t>
            </a:r>
            <a:endParaRPr lang="en-GB" dirty="0">
              <a:solidFill>
                <a:schemeClr val="bg1"/>
              </a:solidFill>
              <a:latin typeface="Century Gothic" panose="020B0502020202020204" pitchFamily="34" charset="0"/>
            </a:endParaRPr>
          </a:p>
        </p:txBody>
      </p:sp>
      <p:pic>
        <p:nvPicPr>
          <p:cNvPr id="27" name="Picture 2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94" y="5734456"/>
            <a:ext cx="824781" cy="711576"/>
          </a:xfrm>
          <a:prstGeom prst="rect">
            <a:avLst/>
          </a:prstGeom>
        </p:spPr>
      </p:pic>
    </p:spTree>
    <p:extLst>
      <p:ext uri="{BB962C8B-B14F-4D97-AF65-F5344CB8AC3E}">
        <p14:creationId xmlns:p14="http://schemas.microsoft.com/office/powerpoint/2010/main" val="336548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5" name="TextBox 4"/>
          <p:cNvSpPr txBox="1"/>
          <p:nvPr/>
        </p:nvSpPr>
        <p:spPr>
          <a:xfrm>
            <a:off x="3696547" y="1160535"/>
            <a:ext cx="5081863" cy="286232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In 1991, an archaeological dig at Temple </a:t>
            </a:r>
            <a:r>
              <a:rPr lang="en-GB" dirty="0" err="1" smtClean="0">
                <a:solidFill>
                  <a:schemeClr val="bg1"/>
                </a:solidFill>
                <a:latin typeface="Century Gothic" panose="020B0502020202020204" pitchFamily="34" charset="0"/>
              </a:rPr>
              <a:t>Newsam</a:t>
            </a:r>
            <a:r>
              <a:rPr lang="en-GB" dirty="0" smtClean="0">
                <a:solidFill>
                  <a:schemeClr val="bg1"/>
                </a:solidFill>
                <a:latin typeface="Century Gothic" panose="020B0502020202020204" pitchFamily="34" charset="0"/>
              </a:rPr>
              <a:t> found evidence of a great barn down near the River </a:t>
            </a:r>
            <a:r>
              <a:rPr lang="en-GB" dirty="0" err="1" smtClean="0">
                <a:solidFill>
                  <a:schemeClr val="bg1"/>
                </a:solidFill>
                <a:latin typeface="Century Gothic" panose="020B0502020202020204" pitchFamily="34" charset="0"/>
              </a:rPr>
              <a:t>Aire</a:t>
            </a:r>
            <a:r>
              <a:rPr lang="en-GB" dirty="0" smtClean="0">
                <a:solidFill>
                  <a:schemeClr val="bg1"/>
                </a:solidFill>
                <a:latin typeface="Century Gothic" panose="020B0502020202020204" pitchFamily="34" charset="0"/>
              </a:rPr>
              <a:t> in the present grounds of the house.  </a:t>
            </a:r>
          </a:p>
          <a:p>
            <a:endParaRPr lang="en-GB" dirty="0">
              <a:solidFill>
                <a:schemeClr val="bg1"/>
              </a:solidFill>
              <a:latin typeface="Century Gothic" panose="020B0502020202020204" pitchFamily="34" charset="0"/>
            </a:endParaRPr>
          </a:p>
          <a:p>
            <a:r>
              <a:rPr lang="en-GB" dirty="0" smtClean="0">
                <a:solidFill>
                  <a:schemeClr val="bg1"/>
                </a:solidFill>
                <a:latin typeface="Century Gothic" panose="020B0502020202020204" pitchFamily="34" charset="0"/>
              </a:rPr>
              <a:t>This may have been the site of the Knights Templar </a:t>
            </a:r>
            <a:r>
              <a:rPr lang="en-GB" b="1" dirty="0" smtClean="0">
                <a:solidFill>
                  <a:schemeClr val="bg1"/>
                </a:solidFill>
                <a:latin typeface="Century Gothic" panose="020B0502020202020204" pitchFamily="34" charset="0"/>
              </a:rPr>
              <a:t>preceptory</a:t>
            </a:r>
            <a:r>
              <a:rPr lang="en-GB" dirty="0" smtClean="0">
                <a:solidFill>
                  <a:schemeClr val="bg1"/>
                </a:solidFill>
                <a:latin typeface="Century Gothic" panose="020B0502020202020204" pitchFamily="34" charset="0"/>
              </a:rPr>
              <a:t> (a central lodge).  </a:t>
            </a:r>
          </a:p>
          <a:p>
            <a:endParaRPr lang="en-GB" dirty="0" smtClean="0">
              <a:solidFill>
                <a:schemeClr val="bg1"/>
              </a:solidFill>
              <a:latin typeface="Century Gothic" panose="020B0502020202020204" pitchFamily="34" charset="0"/>
            </a:endParaRPr>
          </a:p>
          <a:p>
            <a:r>
              <a:rPr lang="en-GB" b="1" dirty="0" smtClean="0">
                <a:solidFill>
                  <a:schemeClr val="bg1"/>
                </a:solidFill>
                <a:latin typeface="Century Gothic" panose="020B0502020202020204" pitchFamily="34" charset="0"/>
              </a:rPr>
              <a:t>Why </a:t>
            </a:r>
            <a:r>
              <a:rPr lang="en-GB" b="1" dirty="0">
                <a:solidFill>
                  <a:schemeClr val="bg1"/>
                </a:solidFill>
                <a:latin typeface="Century Gothic" panose="020B0502020202020204" pitchFamily="34" charset="0"/>
              </a:rPr>
              <a:t>do you think they based themselves next to a river</a:t>
            </a:r>
            <a:r>
              <a:rPr lang="en-GB" b="1" dirty="0" smtClean="0">
                <a:solidFill>
                  <a:schemeClr val="bg1"/>
                </a:solidFill>
                <a:latin typeface="Century Gothic" panose="020B0502020202020204" pitchFamily="34" charset="0"/>
              </a:rPr>
              <a:t>?</a:t>
            </a:r>
            <a:endParaRPr lang="en-GB" b="1" dirty="0">
              <a:solidFill>
                <a:schemeClr val="bg1"/>
              </a:solidFill>
              <a:latin typeface="Century Gothic" panose="020B0502020202020204" pitchFamily="34" charset="0"/>
            </a:endParaRPr>
          </a:p>
        </p:txBody>
      </p:sp>
      <p:sp>
        <p:nvSpPr>
          <p:cNvPr id="6" name="TextBox 5"/>
          <p:cNvSpPr txBox="1"/>
          <p:nvPr/>
        </p:nvSpPr>
        <p:spPr>
          <a:xfrm>
            <a:off x="196398" y="6158081"/>
            <a:ext cx="3744076" cy="954107"/>
          </a:xfrm>
          <a:prstGeom prst="rect">
            <a:avLst/>
          </a:prstGeom>
          <a:noFill/>
        </p:spPr>
        <p:txBody>
          <a:bodyPr wrap="square" rtlCol="0">
            <a:spAutoFit/>
          </a:bodyPr>
          <a:lstStyle/>
          <a:p>
            <a:r>
              <a:rPr lang="en-GB" sz="1400" b="1" dirty="0" smtClean="0">
                <a:solidFill>
                  <a:schemeClr val="bg1"/>
                </a:solidFill>
                <a:latin typeface="Century Gothic" panose="020B0502020202020204" pitchFamily="34" charset="0"/>
              </a:rPr>
              <a:t>Knights Templar cross carved into stone</a:t>
            </a:r>
          </a:p>
          <a:p>
            <a:endParaRPr lang="en-GB" sz="1200" dirty="0">
              <a:solidFill>
                <a:schemeClr val="bg1"/>
              </a:solidFill>
              <a:latin typeface="Century Gothic" panose="020B0502020202020204" pitchFamily="34" charset="0"/>
            </a:endParaRPr>
          </a:p>
          <a:p>
            <a:r>
              <a:rPr lang="en-GB" sz="1200" dirty="0" smtClean="0">
                <a:solidFill>
                  <a:schemeClr val="bg1"/>
                </a:solidFill>
                <a:latin typeface="Century Gothic" panose="020B0502020202020204" pitchFamily="34" charset="0"/>
              </a:rPr>
              <a:t>Image: © Leeds Museums and Galleries</a:t>
            </a:r>
            <a:endParaRPr lang="en-GB" dirty="0" smtClean="0">
              <a:solidFill>
                <a:schemeClr val="bg1"/>
              </a:solidFill>
              <a:latin typeface="Century Gothic" panose="020B0502020202020204" pitchFamily="34" charset="0"/>
            </a:endParaRPr>
          </a:p>
          <a:p>
            <a:endParaRPr lang="en-GB" dirty="0"/>
          </a:p>
        </p:txBody>
      </p:sp>
      <p:grpSp>
        <p:nvGrpSpPr>
          <p:cNvPr id="7" name="Group 6"/>
          <p:cNvGrpSpPr/>
          <p:nvPr/>
        </p:nvGrpSpPr>
        <p:grpSpPr>
          <a:xfrm>
            <a:off x="4579390" y="4016985"/>
            <a:ext cx="4492060" cy="3151156"/>
            <a:chOff x="181643" y="612926"/>
            <a:chExt cx="9872856" cy="6925756"/>
          </a:xfrm>
        </p:grpSpPr>
        <p:sp>
          <p:nvSpPr>
            <p:cNvPr id="8" name="Hexagon 7"/>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Hexagon 9"/>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Hexagon 10"/>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Hexagon 16"/>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Hexagon 18"/>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Hexagon 20"/>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Hexagon 21"/>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4" name="TextBox 23"/>
          <p:cNvSpPr txBox="1"/>
          <p:nvPr/>
        </p:nvSpPr>
        <p:spPr>
          <a:xfrm>
            <a:off x="452183" y="298767"/>
            <a:ext cx="8432509"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Knights Templar</a:t>
            </a:r>
            <a:endParaRPr lang="en-US" sz="4400" b="1" dirty="0" smtClean="0">
              <a:solidFill>
                <a:srgbClr val="49C5B1"/>
              </a:solidFill>
            </a:endParaRPr>
          </a:p>
        </p:txBody>
      </p:sp>
      <p:sp>
        <p:nvSpPr>
          <p:cNvPr id="2" name="Rectangle 1"/>
          <p:cNvSpPr/>
          <p:nvPr/>
        </p:nvSpPr>
        <p:spPr>
          <a:xfrm>
            <a:off x="508777" y="1226660"/>
            <a:ext cx="2965770" cy="48122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p:cNvSpPr txBox="1"/>
          <p:nvPr/>
        </p:nvSpPr>
        <p:spPr>
          <a:xfrm>
            <a:off x="3770800" y="4398107"/>
            <a:ext cx="5300650" cy="923330"/>
          </a:xfrm>
          <a:prstGeom prst="rect">
            <a:avLst/>
          </a:prstGeom>
          <a:noFill/>
          <a:ln>
            <a:solidFill>
              <a:schemeClr val="bg1"/>
            </a:solidFill>
          </a:ln>
        </p:spPr>
        <p:txBody>
          <a:bodyPr wrap="square" rtlCol="0">
            <a:spAutoFit/>
          </a:bodyPr>
          <a:lstStyle/>
          <a:p>
            <a:r>
              <a:rPr lang="en-GB" dirty="0" smtClean="0">
                <a:solidFill>
                  <a:schemeClr val="bg1"/>
                </a:solidFill>
                <a:latin typeface="Century Gothic" panose="020B0502020202020204" pitchFamily="34" charset="0"/>
              </a:rPr>
              <a:t>The </a:t>
            </a:r>
            <a:r>
              <a:rPr lang="en-GB" dirty="0">
                <a:solidFill>
                  <a:schemeClr val="bg1"/>
                </a:solidFill>
                <a:latin typeface="Century Gothic" panose="020B0502020202020204" pitchFamily="34" charset="0"/>
              </a:rPr>
              <a:t>Knights Templar did not have to pay certain </a:t>
            </a:r>
            <a:r>
              <a:rPr lang="en-GB" dirty="0" smtClean="0">
                <a:solidFill>
                  <a:schemeClr val="bg1"/>
                </a:solidFill>
                <a:latin typeface="Century Gothic" panose="020B0502020202020204" pitchFamily="34" charset="0"/>
              </a:rPr>
              <a:t>taxes and a cross was put on Templar buildings to show that they were exempt.</a:t>
            </a:r>
          </a:p>
        </p:txBody>
      </p:sp>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978760">
            <a:off x="-405926" y="2238657"/>
            <a:ext cx="4721063" cy="2789446"/>
          </a:xfrm>
          <a:prstGeom prst="rect">
            <a:avLst/>
          </a:prstGeom>
        </p:spPr>
      </p:pic>
      <p:pic>
        <p:nvPicPr>
          <p:cNvPr id="26" name="Picture 2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94" y="5734456"/>
            <a:ext cx="824781" cy="711576"/>
          </a:xfrm>
          <a:prstGeom prst="rect">
            <a:avLst/>
          </a:prstGeom>
        </p:spPr>
      </p:pic>
    </p:spTree>
    <p:extLst>
      <p:ext uri="{BB962C8B-B14F-4D97-AF65-F5344CB8AC3E}">
        <p14:creationId xmlns:p14="http://schemas.microsoft.com/office/powerpoint/2010/main" val="801912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5" name="TextBox 4"/>
          <p:cNvSpPr txBox="1"/>
          <p:nvPr/>
        </p:nvSpPr>
        <p:spPr>
          <a:xfrm>
            <a:off x="4003160" y="1267452"/>
            <a:ext cx="4520960" cy="4247317"/>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Lord Darcy was soldier, mercenary, a courtier and a man of adventure.</a:t>
            </a:r>
          </a:p>
          <a:p>
            <a:endParaRPr lang="en-GB" dirty="0">
              <a:solidFill>
                <a:schemeClr val="bg1"/>
              </a:solidFill>
              <a:latin typeface="Century Gothic" panose="020B0502020202020204" pitchFamily="34" charset="0"/>
            </a:endParaRPr>
          </a:p>
          <a:p>
            <a:r>
              <a:rPr lang="en-GB" dirty="0" smtClean="0">
                <a:solidFill>
                  <a:schemeClr val="bg1"/>
                </a:solidFill>
                <a:latin typeface="Century Gothic" panose="020B0502020202020204" pitchFamily="34" charset="0"/>
              </a:rPr>
              <a:t>His emblem </a:t>
            </a:r>
            <a:r>
              <a:rPr lang="en-GB" dirty="0">
                <a:solidFill>
                  <a:schemeClr val="bg1"/>
                </a:solidFill>
                <a:latin typeface="Century Gothic" panose="020B0502020202020204" pitchFamily="34" charset="0"/>
              </a:rPr>
              <a:t>is the stag.  Why do you think he chose this as his symbol?</a:t>
            </a:r>
          </a:p>
          <a:p>
            <a:endParaRPr lang="en-GB" dirty="0">
              <a:solidFill>
                <a:schemeClr val="bg1"/>
              </a:solidFill>
              <a:latin typeface="Century Gothic" panose="020B0502020202020204" pitchFamily="34" charset="0"/>
            </a:endParaRPr>
          </a:p>
          <a:p>
            <a:r>
              <a:rPr lang="en-GB" dirty="0" smtClean="0">
                <a:solidFill>
                  <a:schemeClr val="bg1"/>
                </a:solidFill>
                <a:latin typeface="Century Gothic" panose="020B0502020202020204" pitchFamily="34" charset="0"/>
              </a:rPr>
              <a:t>Stags represent power and strength and are seen as a very noble animal, so he may have been wanting to communicate this to his peers.</a:t>
            </a:r>
            <a:endParaRPr lang="en-GB" dirty="0">
              <a:solidFill>
                <a:schemeClr val="bg1"/>
              </a:solidFill>
              <a:latin typeface="Century Gothic" panose="020B0502020202020204" pitchFamily="34" charset="0"/>
            </a:endParaRPr>
          </a:p>
          <a:p>
            <a:endParaRPr lang="en-GB" dirty="0">
              <a:solidFill>
                <a:schemeClr val="bg1"/>
              </a:solidFill>
              <a:latin typeface="Century Gothic" panose="020B0502020202020204" pitchFamily="34" charset="0"/>
            </a:endParaRPr>
          </a:p>
          <a:p>
            <a:r>
              <a:rPr lang="en-GB" dirty="0" smtClean="0">
                <a:solidFill>
                  <a:schemeClr val="bg1"/>
                </a:solidFill>
                <a:latin typeface="Century Gothic" panose="020B0502020202020204" pitchFamily="34" charset="0"/>
              </a:rPr>
              <a:t>The stag emblem can be seen throughout Temple Newsam.  The drawing on the left is from a carving in the top left of a doorway at the house.</a:t>
            </a:r>
            <a:endParaRPr lang="en-GB" dirty="0">
              <a:solidFill>
                <a:schemeClr val="bg1"/>
              </a:solidFill>
              <a:latin typeface="Century Gothic" panose="020B0502020202020204" pitchFamily="34" charset="0"/>
            </a:endParaRPr>
          </a:p>
        </p:txBody>
      </p:sp>
      <p:sp>
        <p:nvSpPr>
          <p:cNvPr id="6" name="TextBox 5"/>
          <p:cNvSpPr txBox="1"/>
          <p:nvPr/>
        </p:nvSpPr>
        <p:spPr>
          <a:xfrm>
            <a:off x="483783" y="5675646"/>
            <a:ext cx="3509360" cy="738664"/>
          </a:xfrm>
          <a:prstGeom prst="rect">
            <a:avLst/>
          </a:prstGeom>
          <a:noFill/>
        </p:spPr>
        <p:txBody>
          <a:bodyPr wrap="square" rtlCol="0">
            <a:spAutoFit/>
          </a:bodyPr>
          <a:lstStyle/>
          <a:p>
            <a:endParaRPr lang="en-GB" sz="1200" dirty="0">
              <a:solidFill>
                <a:schemeClr val="bg1"/>
              </a:solidFill>
              <a:latin typeface="Century Gothic" panose="020B0502020202020204" pitchFamily="34" charset="0"/>
            </a:endParaRPr>
          </a:p>
          <a:p>
            <a:r>
              <a:rPr lang="en-GB" sz="1200" dirty="0" smtClean="0">
                <a:solidFill>
                  <a:schemeClr val="bg1"/>
                </a:solidFill>
                <a:latin typeface="Century Gothic" panose="020B0502020202020204" pitchFamily="34" charset="0"/>
              </a:rPr>
              <a:t>Image: Leeds Museums and Galleries</a:t>
            </a:r>
            <a:endParaRPr lang="en-GB" dirty="0" smtClean="0">
              <a:solidFill>
                <a:schemeClr val="bg1"/>
              </a:solidFill>
              <a:latin typeface="Century Gothic" panose="020B0502020202020204" pitchFamily="34" charset="0"/>
            </a:endParaRPr>
          </a:p>
          <a:p>
            <a:endParaRPr lang="en-GB" dirty="0"/>
          </a:p>
        </p:txBody>
      </p:sp>
      <p:grpSp>
        <p:nvGrpSpPr>
          <p:cNvPr id="7" name="Group 6"/>
          <p:cNvGrpSpPr/>
          <p:nvPr/>
        </p:nvGrpSpPr>
        <p:grpSpPr>
          <a:xfrm>
            <a:off x="4579390" y="4357341"/>
            <a:ext cx="4492060" cy="2810800"/>
            <a:chOff x="181643" y="1360977"/>
            <a:chExt cx="9872856" cy="6177705"/>
          </a:xfrm>
        </p:grpSpPr>
        <p:sp>
          <p:nvSpPr>
            <p:cNvPr id="8" name="Hexagon 7"/>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Hexagon 9"/>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Hexagon 10"/>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Hexagon 14"/>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Hexagon 16"/>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Hexagon 18"/>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0" name="Hexagon 19"/>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Hexagon 21"/>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4" name="TextBox 23"/>
          <p:cNvSpPr txBox="1"/>
          <p:nvPr/>
        </p:nvSpPr>
        <p:spPr>
          <a:xfrm>
            <a:off x="438926" y="311512"/>
            <a:ext cx="7959140"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Lord Darcy’s Stag Emblem</a:t>
            </a:r>
            <a:endParaRPr lang="en-US" sz="4400" b="1" dirty="0" smtClean="0">
              <a:solidFill>
                <a:srgbClr val="49C5B1"/>
              </a:solidFill>
            </a:endParaRPr>
          </a:p>
        </p:txBody>
      </p:sp>
      <p:pic>
        <p:nvPicPr>
          <p:cNvPr id="26" name="Picture 25">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94" y="5734456"/>
            <a:ext cx="824781" cy="71157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631" y="1281436"/>
            <a:ext cx="3195508" cy="4386209"/>
          </a:xfrm>
          <a:prstGeom prst="rect">
            <a:avLst/>
          </a:prstGeom>
        </p:spPr>
      </p:pic>
    </p:spTree>
    <p:extLst>
      <p:ext uri="{BB962C8B-B14F-4D97-AF65-F5344CB8AC3E}">
        <p14:creationId xmlns:p14="http://schemas.microsoft.com/office/powerpoint/2010/main" val="347541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5" name="TextBox 4"/>
          <p:cNvSpPr txBox="1"/>
          <p:nvPr/>
        </p:nvSpPr>
        <p:spPr>
          <a:xfrm>
            <a:off x="3853275" y="1228698"/>
            <a:ext cx="4829786" cy="3785652"/>
          </a:xfrm>
          <a:prstGeom prst="rect">
            <a:avLst/>
          </a:prstGeom>
          <a:noFill/>
        </p:spPr>
        <p:txBody>
          <a:bodyPr wrap="square" rtlCol="0">
            <a:spAutoFit/>
          </a:bodyPr>
          <a:lstStyle/>
          <a:p>
            <a:r>
              <a:rPr lang="en-GB" sz="2000" dirty="0" smtClean="0">
                <a:solidFill>
                  <a:schemeClr val="bg1"/>
                </a:solidFill>
                <a:latin typeface="Century Gothic" panose="020B0502020202020204" pitchFamily="34" charset="0"/>
              </a:rPr>
              <a:t>Lady Margaret Lennox was the mother of Lord Darnley.</a:t>
            </a:r>
          </a:p>
          <a:p>
            <a:endParaRPr lang="en-GB" sz="2000" dirty="0">
              <a:solidFill>
                <a:schemeClr val="bg1"/>
              </a:solidFill>
              <a:latin typeface="Century Gothic" panose="020B0502020202020204" pitchFamily="34" charset="0"/>
            </a:endParaRPr>
          </a:p>
          <a:p>
            <a:r>
              <a:rPr lang="en-GB" sz="2000" dirty="0" smtClean="0">
                <a:solidFill>
                  <a:schemeClr val="bg1"/>
                </a:solidFill>
                <a:latin typeface="Century Gothic" panose="020B0502020202020204" pitchFamily="34" charset="0"/>
              </a:rPr>
              <a:t>She was thrown into the Tower of London dungeons by Queen Elizabeth I after the queen heard of the marriage of Lord Darnley and Mary, Queen of Scots.</a:t>
            </a:r>
          </a:p>
          <a:p>
            <a:endParaRPr lang="en-GB" sz="2000" dirty="0">
              <a:solidFill>
                <a:schemeClr val="bg1"/>
              </a:solidFill>
              <a:latin typeface="Century Gothic" panose="020B0502020202020204" pitchFamily="34" charset="0"/>
            </a:endParaRPr>
          </a:p>
          <a:p>
            <a:r>
              <a:rPr lang="en-GB" sz="2000" dirty="0" smtClean="0">
                <a:solidFill>
                  <a:schemeClr val="bg1"/>
                </a:solidFill>
                <a:latin typeface="Century Gothic" panose="020B0502020202020204" pitchFamily="34" charset="0"/>
              </a:rPr>
              <a:t>Some people believe that the birdcage you can see in the painting represents the Tower of London.</a:t>
            </a:r>
            <a:endParaRPr lang="en-GB" sz="2000" dirty="0">
              <a:solidFill>
                <a:schemeClr val="bg1"/>
              </a:solidFill>
              <a:latin typeface="Century Gothic" panose="020B0502020202020204" pitchFamily="34" charset="0"/>
            </a:endParaRPr>
          </a:p>
        </p:txBody>
      </p:sp>
      <p:sp>
        <p:nvSpPr>
          <p:cNvPr id="6" name="TextBox 5"/>
          <p:cNvSpPr txBox="1"/>
          <p:nvPr/>
        </p:nvSpPr>
        <p:spPr>
          <a:xfrm>
            <a:off x="454970" y="6158081"/>
            <a:ext cx="3509360" cy="954107"/>
          </a:xfrm>
          <a:prstGeom prst="rect">
            <a:avLst/>
          </a:prstGeom>
          <a:noFill/>
        </p:spPr>
        <p:txBody>
          <a:bodyPr wrap="square" rtlCol="0">
            <a:spAutoFit/>
          </a:bodyPr>
          <a:lstStyle/>
          <a:p>
            <a:r>
              <a:rPr lang="en-GB" sz="1400" b="1" dirty="0" smtClean="0">
                <a:solidFill>
                  <a:schemeClr val="bg1"/>
                </a:solidFill>
                <a:latin typeface="Century Gothic" panose="020B0502020202020204" pitchFamily="34" charset="0"/>
              </a:rPr>
              <a:t>Lady Margaret Lennox </a:t>
            </a:r>
            <a:r>
              <a:rPr lang="en-GB" sz="1200" dirty="0" smtClean="0">
                <a:solidFill>
                  <a:schemeClr val="bg1"/>
                </a:solidFill>
                <a:latin typeface="Century Gothic" panose="020B0502020202020204" pitchFamily="34" charset="0"/>
              </a:rPr>
              <a:t>| Rhoda Sullivan</a:t>
            </a:r>
          </a:p>
          <a:p>
            <a:endParaRPr lang="en-GB" sz="1200" dirty="0">
              <a:solidFill>
                <a:schemeClr val="bg1"/>
              </a:solidFill>
              <a:latin typeface="Century Gothic" panose="020B0502020202020204" pitchFamily="34" charset="0"/>
            </a:endParaRPr>
          </a:p>
          <a:p>
            <a:r>
              <a:rPr lang="en-GB" sz="1200" dirty="0" smtClean="0">
                <a:solidFill>
                  <a:schemeClr val="bg1"/>
                </a:solidFill>
                <a:latin typeface="Century Gothic" panose="020B0502020202020204" pitchFamily="34" charset="0"/>
              </a:rPr>
              <a:t>Image: © Leeds Museums and Galleries</a:t>
            </a:r>
            <a:endParaRPr lang="en-GB" dirty="0" smtClean="0">
              <a:solidFill>
                <a:schemeClr val="bg1"/>
              </a:solidFill>
              <a:latin typeface="Century Gothic" panose="020B0502020202020204" pitchFamily="34" charset="0"/>
            </a:endParaRPr>
          </a:p>
          <a:p>
            <a:endParaRPr lang="en-GB" dirty="0"/>
          </a:p>
        </p:txBody>
      </p:sp>
      <p:grpSp>
        <p:nvGrpSpPr>
          <p:cNvPr id="7" name="Group 6"/>
          <p:cNvGrpSpPr/>
          <p:nvPr/>
        </p:nvGrpSpPr>
        <p:grpSpPr>
          <a:xfrm>
            <a:off x="4579390" y="3999732"/>
            <a:ext cx="4492060" cy="3168409"/>
            <a:chOff x="181643" y="575007"/>
            <a:chExt cx="9872856" cy="6963675"/>
          </a:xfrm>
        </p:grpSpPr>
        <p:sp>
          <p:nvSpPr>
            <p:cNvPr id="8" name="Hexagon 7"/>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Hexagon 9"/>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Hexagon 10"/>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Hexagon 14"/>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Hexagon 15"/>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Hexagon 16"/>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8" name="Hexagon 17"/>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Hexagon 18"/>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0" name="Hexagon 19"/>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Hexagon 20"/>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Hexagon 21"/>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4" name="TextBox 23"/>
          <p:cNvSpPr txBox="1"/>
          <p:nvPr/>
        </p:nvSpPr>
        <p:spPr>
          <a:xfrm>
            <a:off x="438926" y="311512"/>
            <a:ext cx="7959140"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Lady Margaret Lennox</a:t>
            </a:r>
            <a:endParaRPr lang="en-US" sz="4400" b="1" dirty="0" smtClean="0">
              <a:solidFill>
                <a:srgbClr val="49C5B1"/>
              </a:solidFill>
            </a:endParaRPr>
          </a:p>
        </p:txBody>
      </p:sp>
      <p:sp>
        <p:nvSpPr>
          <p:cNvPr id="2" name="Rectangle 1"/>
          <p:cNvSpPr/>
          <p:nvPr/>
        </p:nvSpPr>
        <p:spPr>
          <a:xfrm>
            <a:off x="508777" y="1226660"/>
            <a:ext cx="2965770" cy="48122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1034" y="1345870"/>
            <a:ext cx="2753532" cy="4572633"/>
          </a:xfrm>
        </p:spPr>
      </p:pic>
      <p:pic>
        <p:nvPicPr>
          <p:cNvPr id="26" name="Picture 2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94" y="5734456"/>
            <a:ext cx="824781" cy="711576"/>
          </a:xfrm>
          <a:prstGeom prst="rect">
            <a:avLst/>
          </a:prstGeom>
        </p:spPr>
      </p:pic>
    </p:spTree>
    <p:extLst>
      <p:ext uri="{BB962C8B-B14F-4D97-AF65-F5344CB8AC3E}">
        <p14:creationId xmlns:p14="http://schemas.microsoft.com/office/powerpoint/2010/main" val="348849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5" name="TextBox 4"/>
          <p:cNvSpPr txBox="1"/>
          <p:nvPr/>
        </p:nvSpPr>
        <p:spPr>
          <a:xfrm>
            <a:off x="4256032" y="1187116"/>
            <a:ext cx="4522377" cy="4062651"/>
          </a:xfrm>
          <a:prstGeom prst="rect">
            <a:avLst/>
          </a:prstGeom>
          <a:noFill/>
        </p:spPr>
        <p:txBody>
          <a:bodyPr wrap="square" rtlCol="0">
            <a:spAutoFit/>
          </a:bodyPr>
          <a:lstStyle/>
          <a:p>
            <a:r>
              <a:rPr lang="en-GB" sz="2000" dirty="0" smtClean="0">
                <a:solidFill>
                  <a:schemeClr val="bg1"/>
                </a:solidFill>
                <a:latin typeface="Century Gothic" panose="020B0502020202020204" pitchFamily="34" charset="0"/>
              </a:rPr>
              <a:t>Capability Brown (real name: Lancelot Brown) was an English landscape architect born around 1715.</a:t>
            </a:r>
          </a:p>
          <a:p>
            <a:endParaRPr lang="en-GB" sz="2000" dirty="0" smtClean="0">
              <a:solidFill>
                <a:schemeClr val="bg1"/>
              </a:solidFill>
              <a:latin typeface="Century Gothic" panose="020B0502020202020204" pitchFamily="34" charset="0"/>
            </a:endParaRPr>
          </a:p>
          <a:p>
            <a:r>
              <a:rPr lang="en-GB" sz="2000" dirty="0" smtClean="0">
                <a:solidFill>
                  <a:schemeClr val="bg1"/>
                </a:solidFill>
                <a:latin typeface="Century Gothic" panose="020B0502020202020204" pitchFamily="34" charset="0"/>
              </a:rPr>
              <a:t>In 1762 Capability Brown designed a range of improvements to the Temple </a:t>
            </a:r>
            <a:r>
              <a:rPr lang="en-GB" sz="2000" dirty="0" err="1" smtClean="0">
                <a:solidFill>
                  <a:schemeClr val="bg1"/>
                </a:solidFill>
                <a:latin typeface="Century Gothic" panose="020B0502020202020204" pitchFamily="34" charset="0"/>
              </a:rPr>
              <a:t>Newsam</a:t>
            </a:r>
            <a:r>
              <a:rPr lang="en-GB" sz="2000" dirty="0" smtClean="0">
                <a:solidFill>
                  <a:schemeClr val="bg1"/>
                </a:solidFill>
                <a:latin typeface="Century Gothic" panose="020B0502020202020204" pitchFamily="34" charset="0"/>
              </a:rPr>
              <a:t> landscape.  He broke up the strict symmetry of past designs in favour of a more ‘natural’ look, that was popular at the time.</a:t>
            </a:r>
            <a:endParaRPr lang="en-GB" sz="2000" dirty="0">
              <a:solidFill>
                <a:schemeClr val="bg1"/>
              </a:solidFill>
              <a:latin typeface="Century Gothic" panose="020B0502020202020204" pitchFamily="34" charset="0"/>
            </a:endParaRPr>
          </a:p>
          <a:p>
            <a:endParaRPr lang="en-GB" dirty="0">
              <a:solidFill>
                <a:schemeClr val="bg1"/>
              </a:solidFill>
              <a:latin typeface="Century Gothic" panose="020B0502020202020204" pitchFamily="34" charset="0"/>
            </a:endParaRPr>
          </a:p>
        </p:txBody>
      </p:sp>
      <p:sp>
        <p:nvSpPr>
          <p:cNvPr id="6" name="TextBox 5"/>
          <p:cNvSpPr txBox="1"/>
          <p:nvPr/>
        </p:nvSpPr>
        <p:spPr>
          <a:xfrm>
            <a:off x="472569" y="6035249"/>
            <a:ext cx="3509360" cy="1138773"/>
          </a:xfrm>
          <a:prstGeom prst="rect">
            <a:avLst/>
          </a:prstGeom>
          <a:noFill/>
        </p:spPr>
        <p:txBody>
          <a:bodyPr wrap="square" rtlCol="0">
            <a:spAutoFit/>
          </a:bodyPr>
          <a:lstStyle/>
          <a:p>
            <a:r>
              <a:rPr lang="en-GB" sz="1400" b="1" dirty="0" smtClean="0">
                <a:solidFill>
                  <a:schemeClr val="bg1"/>
                </a:solidFill>
                <a:latin typeface="Century Gothic" panose="020B0502020202020204" pitchFamily="34" charset="0"/>
              </a:rPr>
              <a:t>Plan of Temple </a:t>
            </a:r>
            <a:r>
              <a:rPr lang="en-GB" sz="1400" b="1" dirty="0" err="1" smtClean="0">
                <a:solidFill>
                  <a:schemeClr val="bg1"/>
                </a:solidFill>
                <a:latin typeface="Century Gothic" panose="020B0502020202020204" pitchFamily="34" charset="0"/>
              </a:rPr>
              <a:t>Newsam</a:t>
            </a:r>
            <a:r>
              <a:rPr lang="en-GB" sz="1200" dirty="0" smtClean="0">
                <a:solidFill>
                  <a:schemeClr val="bg1"/>
                </a:solidFill>
                <a:latin typeface="Century Gothic" panose="020B0502020202020204" pitchFamily="34" charset="0"/>
              </a:rPr>
              <a:t> </a:t>
            </a:r>
            <a:r>
              <a:rPr lang="en-GB" sz="1200" b="1" dirty="0" smtClean="0">
                <a:solidFill>
                  <a:schemeClr val="bg1"/>
                </a:solidFill>
                <a:latin typeface="Century Gothic" panose="020B0502020202020204" pitchFamily="34" charset="0"/>
              </a:rPr>
              <a:t>by </a:t>
            </a:r>
          </a:p>
          <a:p>
            <a:r>
              <a:rPr lang="en-GB" sz="1200" b="1" dirty="0" smtClean="0">
                <a:solidFill>
                  <a:schemeClr val="bg1"/>
                </a:solidFill>
                <a:latin typeface="Century Gothic" panose="020B0502020202020204" pitchFamily="34" charset="0"/>
              </a:rPr>
              <a:t>Capability Brown</a:t>
            </a:r>
          </a:p>
          <a:p>
            <a:endParaRPr lang="en-GB" sz="1200" dirty="0">
              <a:solidFill>
                <a:schemeClr val="bg1"/>
              </a:solidFill>
              <a:latin typeface="Century Gothic" panose="020B0502020202020204" pitchFamily="34" charset="0"/>
            </a:endParaRPr>
          </a:p>
          <a:p>
            <a:r>
              <a:rPr lang="en-GB" sz="1200" dirty="0" smtClean="0">
                <a:solidFill>
                  <a:schemeClr val="bg1"/>
                </a:solidFill>
                <a:latin typeface="Century Gothic" panose="020B0502020202020204" pitchFamily="34" charset="0"/>
              </a:rPr>
              <a:t>Image: © Leeds Museums and Galleries</a:t>
            </a:r>
            <a:endParaRPr lang="en-GB" dirty="0" smtClean="0">
              <a:solidFill>
                <a:schemeClr val="bg1"/>
              </a:solidFill>
              <a:latin typeface="Century Gothic" panose="020B0502020202020204" pitchFamily="34" charset="0"/>
            </a:endParaRPr>
          </a:p>
          <a:p>
            <a:endParaRPr lang="en-GB" dirty="0"/>
          </a:p>
        </p:txBody>
      </p:sp>
      <p:grpSp>
        <p:nvGrpSpPr>
          <p:cNvPr id="7" name="Group 6"/>
          <p:cNvGrpSpPr/>
          <p:nvPr/>
        </p:nvGrpSpPr>
        <p:grpSpPr>
          <a:xfrm>
            <a:off x="4579390" y="4996472"/>
            <a:ext cx="4492060" cy="2171670"/>
            <a:chOff x="181643" y="2765687"/>
            <a:chExt cx="9872856" cy="4772995"/>
          </a:xfrm>
        </p:grpSpPr>
        <p:sp>
          <p:nvSpPr>
            <p:cNvPr id="8" name="Hexagon 7"/>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Hexagon 9"/>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Hexagon 10"/>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Hexagon 16"/>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Hexagon 18"/>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Hexagon 21"/>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4" name="TextBox 23"/>
          <p:cNvSpPr txBox="1"/>
          <p:nvPr/>
        </p:nvSpPr>
        <p:spPr>
          <a:xfrm>
            <a:off x="438926" y="311512"/>
            <a:ext cx="7959140"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Capability Brown</a:t>
            </a:r>
            <a:endParaRPr lang="en-US" sz="4400" b="1" dirty="0" smtClean="0">
              <a:solidFill>
                <a:srgbClr val="49C5B1"/>
              </a:solidFill>
            </a:endParaRPr>
          </a:p>
        </p:txBody>
      </p:sp>
      <p:sp>
        <p:nvSpPr>
          <p:cNvPr id="2" name="Rectangle 1"/>
          <p:cNvSpPr/>
          <p:nvPr/>
        </p:nvSpPr>
        <p:spPr>
          <a:xfrm>
            <a:off x="508777" y="1226660"/>
            <a:ext cx="3246667" cy="48122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722" y="1304529"/>
            <a:ext cx="3026437" cy="4664981"/>
          </a:xfrm>
          <a:prstGeom prst="rect">
            <a:avLst/>
          </a:prstGeom>
        </p:spPr>
      </p:pic>
      <p:pic>
        <p:nvPicPr>
          <p:cNvPr id="27" name="Picture 2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94" y="5734456"/>
            <a:ext cx="824781" cy="711576"/>
          </a:xfrm>
          <a:prstGeom prst="rect">
            <a:avLst/>
          </a:prstGeom>
        </p:spPr>
      </p:pic>
    </p:spTree>
    <p:extLst>
      <p:ext uri="{BB962C8B-B14F-4D97-AF65-F5344CB8AC3E}">
        <p14:creationId xmlns:p14="http://schemas.microsoft.com/office/powerpoint/2010/main" val="148367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507258" y="2498009"/>
            <a:ext cx="2972060" cy="2154436"/>
          </a:xfrm>
          <a:prstGeom prst="rect">
            <a:avLst/>
          </a:prstGeom>
          <a:noFill/>
        </p:spPr>
        <p:txBody>
          <a:bodyPr wrap="square" lIns="0" tIns="0" rIns="0" bIns="0" rtlCol="0">
            <a:spAutoFit/>
          </a:bodyPr>
          <a:lstStyle/>
          <a:p>
            <a:r>
              <a:rPr lang="en-GB" sz="2000" dirty="0" smtClean="0">
                <a:latin typeface="Century Gothic" panose="020B0502020202020204" pitchFamily="34" charset="0"/>
              </a:rPr>
              <a:t>The ‘</a:t>
            </a:r>
            <a:r>
              <a:rPr lang="en-GB" sz="2000" b="1" dirty="0" smtClean="0">
                <a:latin typeface="Century Gothic" panose="020B0502020202020204" pitchFamily="34" charset="0"/>
              </a:rPr>
              <a:t>Manor of </a:t>
            </a:r>
            <a:r>
              <a:rPr lang="en-GB" sz="2000" b="1" dirty="0" err="1" smtClean="0">
                <a:latin typeface="Century Gothic" panose="020B0502020202020204" pitchFamily="34" charset="0"/>
              </a:rPr>
              <a:t>Newsam</a:t>
            </a:r>
            <a:r>
              <a:rPr lang="en-GB" sz="2000" dirty="0" smtClean="0">
                <a:latin typeface="Century Gothic" panose="020B0502020202020204" pitchFamily="34" charset="0"/>
              </a:rPr>
              <a:t>’ first appears in the </a:t>
            </a:r>
            <a:r>
              <a:rPr lang="en-GB" sz="2000" b="1" dirty="0" smtClean="0">
                <a:latin typeface="Century Gothic" panose="020B0502020202020204" pitchFamily="34" charset="0"/>
              </a:rPr>
              <a:t>Doomsday book.</a:t>
            </a:r>
          </a:p>
          <a:p>
            <a:endParaRPr lang="en-GB" sz="2000" dirty="0">
              <a:latin typeface="Century Gothic" panose="020B0502020202020204" pitchFamily="34" charset="0"/>
            </a:endParaRPr>
          </a:p>
          <a:p>
            <a:r>
              <a:rPr lang="en-GB" sz="2000" dirty="0" smtClean="0">
                <a:latin typeface="Century Gothic" panose="020B0502020202020204" pitchFamily="34" charset="0"/>
              </a:rPr>
              <a:t>‘Manor of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means ‘New Houses’</a:t>
            </a:r>
          </a:p>
          <a:p>
            <a:endParaRPr lang="en-GB" sz="2000" b="1" dirty="0" smtClean="0">
              <a:latin typeface="Century Gothic" panose="020B0502020202020204" pitchFamily="34" charset="0"/>
            </a:endParaRPr>
          </a:p>
        </p:txBody>
      </p:sp>
      <p:sp>
        <p:nvSpPr>
          <p:cNvPr id="22" name="TextBox 21"/>
          <p:cNvSpPr txBox="1"/>
          <p:nvPr/>
        </p:nvSpPr>
        <p:spPr>
          <a:xfrm>
            <a:off x="0" y="770769"/>
            <a:ext cx="1332411"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1086</a:t>
            </a:r>
            <a:endParaRPr lang="en-US" sz="4400" b="1" dirty="0" smtClean="0">
              <a:solidFill>
                <a:srgbClr val="E35205"/>
              </a:solidFill>
            </a:endParaRPr>
          </a:p>
        </p:txBody>
      </p:sp>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4368" y="1052265"/>
            <a:ext cx="4399721" cy="4837975"/>
          </a:xfrm>
          <a:prstGeom prst="rect">
            <a:avLst/>
          </a:prstGeom>
        </p:spPr>
      </p:pic>
      <p:sp>
        <p:nvSpPr>
          <p:cNvPr id="2" name="Rectangle 1"/>
          <p:cNvSpPr/>
          <p:nvPr/>
        </p:nvSpPr>
        <p:spPr>
          <a:xfrm rot="16200000">
            <a:off x="6479907" y="3550251"/>
            <a:ext cx="4572000" cy="246221"/>
          </a:xfrm>
          <a:prstGeom prst="rect">
            <a:avLst/>
          </a:prstGeom>
        </p:spPr>
        <p:txBody>
          <a:bodyPr>
            <a:spAutoFit/>
          </a:bodyPr>
          <a:lstStyle/>
          <a:p>
            <a:r>
              <a:rPr lang="en-GB" sz="1000" dirty="0" smtClean="0">
                <a:latin typeface="Century Gothic" panose="020B0502020202020204" pitchFamily="34" charset="0"/>
              </a:rPr>
              <a:t>Image: </a:t>
            </a:r>
            <a:r>
              <a:rPr lang="en-GB" sz="1000" dirty="0">
                <a:latin typeface="Century Gothic" panose="020B0502020202020204" pitchFamily="34" charset="0"/>
              </a:rPr>
              <a:t>Joseph Martin </a:t>
            </a:r>
            <a:r>
              <a:rPr lang="en-GB" sz="1000" dirty="0" err="1" smtClean="0">
                <a:latin typeface="Century Gothic" panose="020B0502020202020204" pitchFamily="34" charset="0"/>
              </a:rPr>
              <a:t>Kronheim</a:t>
            </a:r>
            <a:r>
              <a:rPr lang="en-GB" sz="1000" dirty="0" smtClean="0">
                <a:latin typeface="Century Gothic" panose="020B0502020202020204" pitchFamily="34" charset="0"/>
              </a:rPr>
              <a:t> | Wikimedia </a:t>
            </a:r>
            <a:r>
              <a:rPr lang="en-GB" sz="1000" dirty="0">
                <a:latin typeface="Century Gothic" panose="020B0502020202020204" pitchFamily="34" charset="0"/>
              </a:rPr>
              <a:t>Commons</a:t>
            </a:r>
          </a:p>
        </p:txBody>
      </p:sp>
      <p:grpSp>
        <p:nvGrpSpPr>
          <p:cNvPr id="42" name="Group 41"/>
          <p:cNvGrpSpPr/>
          <p:nvPr/>
        </p:nvGrpSpPr>
        <p:grpSpPr>
          <a:xfrm>
            <a:off x="209282" y="231998"/>
            <a:ext cx="8485065" cy="396399"/>
            <a:chOff x="238754" y="2183026"/>
            <a:chExt cx="8485065" cy="396399"/>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83026"/>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9667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5" name="Group 4"/>
          <p:cNvGrpSpPr/>
          <p:nvPr/>
        </p:nvGrpSpPr>
        <p:grpSpPr>
          <a:xfrm>
            <a:off x="382775" y="492575"/>
            <a:ext cx="271644" cy="271644"/>
            <a:chOff x="2026041" y="1132411"/>
            <a:chExt cx="271644" cy="271644"/>
          </a:xfrm>
        </p:grpSpPr>
        <p:sp>
          <p:nvSpPr>
            <p:cNvPr id="46" name="Oval 45"/>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3736599" y="253038"/>
            <a:ext cx="648350" cy="444323"/>
            <a:chOff x="3736599" y="253038"/>
            <a:chExt cx="648350" cy="444323"/>
          </a:xfrm>
        </p:grpSpPr>
        <p:sp>
          <p:nvSpPr>
            <p:cNvPr id="48" name="TextBox 47"/>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9" name="Oval 48"/>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3" y="5959363"/>
            <a:ext cx="819298" cy="706846"/>
          </a:xfrm>
          <a:prstGeom prst="rect">
            <a:avLst/>
          </a:prstGeom>
        </p:spPr>
      </p:pic>
    </p:spTree>
    <p:extLst>
      <p:ext uri="{BB962C8B-B14F-4D97-AF65-F5344CB8AC3E}">
        <p14:creationId xmlns:p14="http://schemas.microsoft.com/office/powerpoint/2010/main" val="8748246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431429" y="2148391"/>
            <a:ext cx="4532592" cy="3693319"/>
          </a:xfrm>
          <a:prstGeom prst="rect">
            <a:avLst/>
          </a:prstGeom>
          <a:noFill/>
        </p:spPr>
        <p:txBody>
          <a:bodyPr wrap="square" lIns="0" tIns="0" rIns="0" bIns="0" rtlCol="0">
            <a:spAutoFit/>
          </a:bodyPr>
          <a:lstStyle/>
          <a:p>
            <a:r>
              <a:rPr lang="en-GB" sz="2000" dirty="0" smtClean="0">
                <a:latin typeface="Century Gothic" panose="020B0502020202020204" pitchFamily="34" charset="0"/>
              </a:rPr>
              <a:t>The Manor of Newsam is given to the </a:t>
            </a:r>
            <a:r>
              <a:rPr lang="en-GB" sz="2000" b="1" dirty="0" smtClean="0">
                <a:latin typeface="Century Gothic" panose="020B0502020202020204" pitchFamily="34" charset="0"/>
              </a:rPr>
              <a:t>Knights Templar</a:t>
            </a:r>
            <a:r>
              <a:rPr lang="en-GB" sz="2000" dirty="0" smtClean="0">
                <a:latin typeface="Century Gothic" panose="020B0502020202020204" pitchFamily="34" charset="0"/>
              </a:rPr>
              <a:t>. These are the </a:t>
            </a:r>
            <a:r>
              <a:rPr lang="en-GB" sz="2000" dirty="0">
                <a:latin typeface="Century Gothic" panose="020B0502020202020204" pitchFamily="34" charset="0"/>
              </a:rPr>
              <a:t>soldier monks that </a:t>
            </a:r>
            <a:r>
              <a:rPr lang="en-GB" sz="2000" dirty="0" smtClean="0">
                <a:latin typeface="Century Gothic" panose="020B0502020202020204" pitchFamily="34" charset="0"/>
              </a:rPr>
              <a:t>guard </a:t>
            </a:r>
            <a:r>
              <a:rPr lang="en-GB" sz="2000" dirty="0">
                <a:latin typeface="Century Gothic" panose="020B0502020202020204" pitchFamily="34" charset="0"/>
              </a:rPr>
              <a:t>the roads for the pilgrims travelling to </a:t>
            </a:r>
            <a:r>
              <a:rPr lang="en-GB" sz="2000" dirty="0" smtClean="0">
                <a:latin typeface="Century Gothic" panose="020B0502020202020204" pitchFamily="34" charset="0"/>
              </a:rPr>
              <a:t>Jerusalem</a:t>
            </a:r>
            <a:r>
              <a:rPr lang="en-GB" sz="2000" dirty="0">
                <a:latin typeface="Century Gothic" panose="020B0502020202020204" pitchFamily="34" charset="0"/>
              </a:rPr>
              <a:t>.</a:t>
            </a:r>
          </a:p>
          <a:p>
            <a:endParaRPr lang="en-GB" sz="2000" dirty="0" smtClean="0">
              <a:latin typeface="Century Gothic" panose="020B0502020202020204" pitchFamily="34" charset="0"/>
            </a:endParaRPr>
          </a:p>
          <a:p>
            <a:endParaRPr lang="en-GB" sz="2000" dirty="0">
              <a:latin typeface="Century Gothic" panose="020B0502020202020204" pitchFamily="34" charset="0"/>
            </a:endParaRPr>
          </a:p>
          <a:p>
            <a:r>
              <a:rPr lang="en-GB" sz="2000" dirty="0" smtClean="0">
                <a:latin typeface="Century Gothic" panose="020B0502020202020204" pitchFamily="34" charset="0"/>
              </a:rPr>
              <a:t>The ‘Manor of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is renamed ‘</a:t>
            </a:r>
            <a:r>
              <a:rPr lang="en-GB" sz="2000" b="1" dirty="0" smtClean="0">
                <a:latin typeface="Century Gothic" panose="020B0502020202020204" pitchFamily="34" charset="0"/>
              </a:rPr>
              <a:t>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At this stage there is probably a farmstead on </a:t>
            </a:r>
          </a:p>
          <a:p>
            <a:r>
              <a:rPr lang="en-GB" sz="2000" dirty="0" smtClean="0">
                <a:latin typeface="Century Gothic" panose="020B0502020202020204" pitchFamily="34" charset="0"/>
              </a:rPr>
              <a:t>the site, but no house.</a:t>
            </a:r>
          </a:p>
          <a:p>
            <a:endParaRPr lang="en-GB" sz="2000" b="1" dirty="0" smtClean="0">
              <a:latin typeface="Century Gothic" panose="020B0502020202020204" pitchFamily="34" charset="0"/>
            </a:endParaRPr>
          </a:p>
        </p:txBody>
      </p:sp>
      <p:sp>
        <p:nvSpPr>
          <p:cNvPr id="22" name="TextBox 21"/>
          <p:cNvSpPr txBox="1"/>
          <p:nvPr/>
        </p:nvSpPr>
        <p:spPr>
          <a:xfrm>
            <a:off x="1022868" y="771943"/>
            <a:ext cx="1284905"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1155</a:t>
            </a:r>
            <a:endParaRPr lang="en-US" sz="4400" b="1" dirty="0" smtClean="0">
              <a:solidFill>
                <a:srgbClr val="E35205"/>
              </a:solidFill>
            </a:endParaRPr>
          </a:p>
        </p:txBody>
      </p:sp>
      <p:grpSp>
        <p:nvGrpSpPr>
          <p:cNvPr id="24" name="Group 23"/>
          <p:cNvGrpSpPr/>
          <p:nvPr/>
        </p:nvGrpSpPr>
        <p:grpSpPr>
          <a:xfrm>
            <a:off x="209282" y="218350"/>
            <a:ext cx="8485065" cy="410047"/>
            <a:chOff x="238754" y="2169378"/>
            <a:chExt cx="8485065" cy="410047"/>
          </a:xfrm>
        </p:grpSpPr>
        <p:cxnSp>
          <p:nvCxnSpPr>
            <p:cNvPr id="41" name="Straight Connector 40"/>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3" name="TextBox 42"/>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4" name="Group 43"/>
          <p:cNvGrpSpPr/>
          <p:nvPr/>
        </p:nvGrpSpPr>
        <p:grpSpPr>
          <a:xfrm>
            <a:off x="394264" y="492575"/>
            <a:ext cx="271644" cy="271644"/>
            <a:chOff x="2026041" y="1132411"/>
            <a:chExt cx="271644" cy="271644"/>
          </a:xfrm>
        </p:grpSpPr>
        <p:sp>
          <p:nvSpPr>
            <p:cNvPr id="45" name="Oval 44"/>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 45"/>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3736599" y="253038"/>
            <a:ext cx="648350" cy="444323"/>
            <a:chOff x="3736599" y="253038"/>
            <a:chExt cx="648350" cy="444323"/>
          </a:xfrm>
        </p:grpSpPr>
        <p:sp>
          <p:nvSpPr>
            <p:cNvPr id="48" name="TextBox 47"/>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9" name="Oval 48"/>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3299" t="3596" b="10457"/>
          <a:stretch/>
        </p:blipFill>
        <p:spPr>
          <a:xfrm>
            <a:off x="4828300" y="2065856"/>
            <a:ext cx="4014797" cy="2960242"/>
          </a:xfrm>
          <a:prstGeom prst="rect">
            <a:avLst/>
          </a:prstGeom>
        </p:spPr>
      </p:pic>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3" y="5959363"/>
            <a:ext cx="819298" cy="706846"/>
          </a:xfrm>
          <a:prstGeom prst="rect">
            <a:avLst/>
          </a:prstGeom>
        </p:spPr>
      </p:pic>
      <p:sp>
        <p:nvSpPr>
          <p:cNvPr id="2" name="Rectangle 1"/>
          <p:cNvSpPr/>
          <p:nvPr/>
        </p:nvSpPr>
        <p:spPr>
          <a:xfrm>
            <a:off x="4852951" y="5033582"/>
            <a:ext cx="3841396" cy="1107996"/>
          </a:xfrm>
          <a:prstGeom prst="rect">
            <a:avLst/>
          </a:prstGeom>
        </p:spPr>
        <p:txBody>
          <a:bodyPr wrap="square">
            <a:spAutoFit/>
          </a:bodyPr>
          <a:lstStyle/>
          <a:p>
            <a:endParaRPr lang="en-GB" sz="1400" dirty="0" smtClean="0">
              <a:latin typeface="Century Gothic" panose="020B0502020202020204" pitchFamily="34" charset="0"/>
            </a:endParaRPr>
          </a:p>
          <a:p>
            <a:r>
              <a:rPr lang="en-GB" sz="1400" b="1" dirty="0" smtClean="0">
                <a:latin typeface="Century Gothic" panose="020B0502020202020204" pitchFamily="34" charset="0"/>
              </a:rPr>
              <a:t>Artist impression of what Temple </a:t>
            </a:r>
            <a:r>
              <a:rPr lang="en-GB" sz="1400" b="1" dirty="0" err="1" smtClean="0">
                <a:latin typeface="Century Gothic" panose="020B0502020202020204" pitchFamily="34" charset="0"/>
              </a:rPr>
              <a:t>Newsam</a:t>
            </a:r>
            <a:r>
              <a:rPr lang="en-GB" sz="1400" b="1" dirty="0" smtClean="0">
                <a:latin typeface="Century Gothic" panose="020B0502020202020204" pitchFamily="34" charset="0"/>
              </a:rPr>
              <a:t> may have looked like</a:t>
            </a:r>
            <a:r>
              <a:rPr lang="en-GB" sz="1200" b="1" dirty="0" smtClean="0">
                <a:latin typeface="Century Gothic" panose="020B0502020202020204" pitchFamily="34" charset="0"/>
              </a:rPr>
              <a:t>.</a:t>
            </a:r>
            <a:endParaRPr lang="en-GB" sz="1100" dirty="0">
              <a:latin typeface="Century Gothic" panose="020B0502020202020204" pitchFamily="34" charset="0"/>
            </a:endParaRPr>
          </a:p>
          <a:p>
            <a:endParaRPr lang="en-GB" sz="1200" dirty="0">
              <a:latin typeface="Century Gothic" panose="020B0502020202020204" pitchFamily="34" charset="0"/>
            </a:endParaRPr>
          </a:p>
          <a:p>
            <a:r>
              <a:rPr lang="en-GB" sz="1200" dirty="0" smtClean="0">
                <a:latin typeface="Century Gothic" panose="020B0502020202020204" pitchFamily="34" charset="0"/>
              </a:rPr>
              <a:t>Image: West Yorkshire Archive</a:t>
            </a:r>
            <a:endParaRPr lang="en-GB" sz="1200" dirty="0">
              <a:latin typeface="Century Gothic" panose="020B0502020202020204" pitchFamily="34" charset="0"/>
            </a:endParaRPr>
          </a:p>
        </p:txBody>
      </p:sp>
    </p:spTree>
    <p:extLst>
      <p:ext uri="{BB962C8B-B14F-4D97-AF65-F5344CB8AC3E}">
        <p14:creationId xmlns:p14="http://schemas.microsoft.com/office/powerpoint/2010/main" val="36510074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2.5E-6 4.81481E-6 L 0.12726 4.81481E-6 " pathEditMode="relative" rAng="0" ptsTypes="AA">
                                      <p:cBhvr>
                                        <p:cTn id="6" dur="2000" fill="hold"/>
                                        <p:tgtEl>
                                          <p:spTgt spid="44"/>
                                        </p:tgtEl>
                                        <p:attrNameLst>
                                          <p:attrName>ppt_x</p:attrName>
                                          <p:attrName>ppt_y</p:attrName>
                                        </p:attrNameLst>
                                      </p:cBhvr>
                                      <p:rCtr x="6354" y="0"/>
                                    </p:animMotion>
                                  </p:childTnLst>
                                </p:cTn>
                              </p:par>
                            </p:childTnLst>
                          </p:cTn>
                        </p:par>
                        <p:par>
                          <p:cTn id="7" fill="hold">
                            <p:stCondLst>
                              <p:cond delay="225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25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510047" y="1794812"/>
            <a:ext cx="4957442" cy="4001095"/>
          </a:xfrm>
          <a:prstGeom prst="rect">
            <a:avLst/>
          </a:prstGeom>
          <a:noFill/>
        </p:spPr>
        <p:txBody>
          <a:bodyPr wrap="square" lIns="0" tIns="0" rIns="0" bIns="0" rtlCol="0">
            <a:spAutoFit/>
          </a:bodyPr>
          <a:lstStyle/>
          <a:p>
            <a:r>
              <a:rPr lang="en-GB" sz="2000" b="1" dirty="0">
                <a:latin typeface="Century Gothic" panose="020B0502020202020204" pitchFamily="34" charset="0"/>
              </a:rPr>
              <a:t>Lord </a:t>
            </a:r>
            <a:r>
              <a:rPr lang="en-GB" sz="2000" b="1" dirty="0" smtClean="0">
                <a:latin typeface="Century Gothic" panose="020B0502020202020204" pitchFamily="34" charset="0"/>
              </a:rPr>
              <a:t>Darcy </a:t>
            </a:r>
            <a:r>
              <a:rPr lang="en-GB" sz="2000" dirty="0" smtClean="0">
                <a:latin typeface="Century Gothic" panose="020B0502020202020204" pitchFamily="34" charset="0"/>
              </a:rPr>
              <a:t>builds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house.</a:t>
            </a:r>
          </a:p>
          <a:p>
            <a:endParaRPr lang="en-GB" sz="2000" dirty="0">
              <a:latin typeface="Century Gothic" panose="020B0502020202020204" pitchFamily="34" charset="0"/>
            </a:endParaRPr>
          </a:p>
          <a:p>
            <a:r>
              <a:rPr lang="en-GB" sz="2000" dirty="0" smtClean="0">
                <a:latin typeface="Century Gothic" panose="020B0502020202020204" pitchFamily="34" charset="0"/>
              </a:rPr>
              <a:t>Lord Darcy is one of most powerful men in Yorkshire and he designs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in a style that shows off this power.  </a:t>
            </a:r>
          </a:p>
          <a:p>
            <a:endParaRPr lang="en-GB" sz="2000" dirty="0">
              <a:latin typeface="Century Gothic" panose="020B0502020202020204" pitchFamily="34" charset="0"/>
            </a:endParaRPr>
          </a:p>
          <a:p>
            <a:r>
              <a:rPr lang="en-GB" sz="2000" dirty="0" smtClean="0">
                <a:latin typeface="Century Gothic" panose="020B0502020202020204" pitchFamily="34" charset="0"/>
              </a:rPr>
              <a:t>He makes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the largest house in Yorkshire and builds it with four sides with a courtyard in the middle. With towers and battlements, the house looks like an imposing castle.</a:t>
            </a:r>
            <a:endParaRPr lang="en-GB" sz="2000" b="1" dirty="0" smtClean="0">
              <a:latin typeface="Century Gothic" panose="020B0502020202020204" pitchFamily="34" charset="0"/>
            </a:endParaRPr>
          </a:p>
        </p:txBody>
      </p:sp>
      <p:sp>
        <p:nvSpPr>
          <p:cNvPr id="22" name="TextBox 21"/>
          <p:cNvSpPr txBox="1"/>
          <p:nvPr/>
        </p:nvSpPr>
        <p:spPr>
          <a:xfrm>
            <a:off x="1665934" y="805003"/>
            <a:ext cx="3154842"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1500 - 1520</a:t>
            </a:r>
            <a:endParaRPr lang="en-US" sz="4400" b="1" dirty="0" smtClean="0">
              <a:solidFill>
                <a:srgbClr val="E35205"/>
              </a:solidFill>
            </a:endParaRPr>
          </a:p>
        </p:txBody>
      </p:sp>
      <p:grpSp>
        <p:nvGrpSpPr>
          <p:cNvPr id="24" name="Group 23"/>
          <p:cNvGrpSpPr/>
          <p:nvPr/>
        </p:nvGrpSpPr>
        <p:grpSpPr>
          <a:xfrm>
            <a:off x="209282" y="245646"/>
            <a:ext cx="8485065" cy="382751"/>
            <a:chOff x="238754" y="2196674"/>
            <a:chExt cx="8485065" cy="382751"/>
          </a:xfrm>
        </p:grpSpPr>
        <p:cxnSp>
          <p:nvCxnSpPr>
            <p:cNvPr id="41" name="Straight Connector 40"/>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38754" y="219667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3" name="TextBox 42"/>
            <p:cNvSpPr txBox="1"/>
            <p:nvPr/>
          </p:nvSpPr>
          <p:spPr>
            <a:xfrm>
              <a:off x="8075469" y="2196674"/>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5" name="Group 4"/>
          <p:cNvGrpSpPr/>
          <p:nvPr/>
        </p:nvGrpSpPr>
        <p:grpSpPr>
          <a:xfrm>
            <a:off x="3736599" y="253038"/>
            <a:ext cx="648350" cy="444323"/>
            <a:chOff x="3736599" y="253038"/>
            <a:chExt cx="648350" cy="444323"/>
          </a:xfrm>
        </p:grpSpPr>
        <p:sp>
          <p:nvSpPr>
            <p:cNvPr id="50" name="TextBox 49"/>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 name="Oval 3"/>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1496432" y="492575"/>
            <a:ext cx="271644" cy="271644"/>
            <a:chOff x="2026041" y="1132411"/>
            <a:chExt cx="271644" cy="271644"/>
          </a:xfrm>
        </p:grpSpPr>
        <p:sp>
          <p:nvSpPr>
            <p:cNvPr id="52" name="Oval 51"/>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extBox 1"/>
          <p:cNvSpPr txBox="1"/>
          <p:nvPr/>
        </p:nvSpPr>
        <p:spPr>
          <a:xfrm>
            <a:off x="5250086" y="1094706"/>
            <a:ext cx="3624521" cy="369332"/>
          </a:xfrm>
          <a:prstGeom prst="rect">
            <a:avLst/>
          </a:prstGeom>
          <a:noFill/>
        </p:spPr>
        <p:txBody>
          <a:bodyPr wrap="square" rtlCol="0">
            <a:spAutoFit/>
          </a:bodyPr>
          <a:lstStyle/>
          <a:p>
            <a:r>
              <a:rPr lang="en-GB" dirty="0" smtClean="0"/>
              <a:t>Four sided plan / picture</a:t>
            </a:r>
            <a:endParaRPr lang="en-GB" dirty="0"/>
          </a:p>
        </p:txBody>
      </p:sp>
      <p:pic>
        <p:nvPicPr>
          <p:cNvPr id="45" name="Picture 44"/>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013355" y="1637289"/>
            <a:ext cx="2640280" cy="4254389"/>
          </a:xfrm>
          <a:prstGeom prst="rect">
            <a:avLst/>
          </a:prstGeom>
        </p:spPr>
      </p:pic>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3" y="5959363"/>
            <a:ext cx="819298" cy="706846"/>
          </a:xfrm>
          <a:prstGeom prst="rect">
            <a:avLst/>
          </a:prstGeom>
        </p:spPr>
      </p:pic>
      <p:sp>
        <p:nvSpPr>
          <p:cNvPr id="47" name="TextBox 46"/>
          <p:cNvSpPr txBox="1"/>
          <p:nvPr/>
        </p:nvSpPr>
        <p:spPr>
          <a:xfrm>
            <a:off x="5913594" y="5983762"/>
            <a:ext cx="3355225" cy="984885"/>
          </a:xfrm>
          <a:prstGeom prst="rect">
            <a:avLst/>
          </a:prstGeom>
          <a:noFill/>
        </p:spPr>
        <p:txBody>
          <a:bodyPr wrap="square" rtlCol="0">
            <a:spAutoFit/>
          </a:bodyPr>
          <a:lstStyle/>
          <a:p>
            <a:r>
              <a:rPr lang="en-GB" sz="1600" b="1" dirty="0" smtClean="0">
                <a:latin typeface="Century Gothic" panose="020B0502020202020204" pitchFamily="34" charset="0"/>
              </a:rPr>
              <a:t>Lord Darcy (2</a:t>
            </a:r>
            <a:r>
              <a:rPr lang="en-GB" sz="1600" b="1" baseline="30000" dirty="0" smtClean="0">
                <a:latin typeface="Century Gothic" panose="020B0502020202020204" pitchFamily="34" charset="0"/>
              </a:rPr>
              <a:t>nd</a:t>
            </a:r>
            <a:r>
              <a:rPr lang="en-GB" sz="1600" b="1" dirty="0" smtClean="0">
                <a:latin typeface="Century Gothic" panose="020B0502020202020204" pitchFamily="34" charset="0"/>
              </a:rPr>
              <a:t> from right)</a:t>
            </a:r>
            <a:endParaRPr lang="en-GB" sz="1400" dirty="0" smtClean="0">
              <a:latin typeface="Century Gothic" panose="020B0502020202020204" pitchFamily="34" charset="0"/>
            </a:endParaRPr>
          </a:p>
          <a:p>
            <a:endParaRPr lang="en-GB" sz="1200" dirty="0" smtClean="0">
              <a:latin typeface="Century Gothic" panose="020B0502020202020204" pitchFamily="34" charset="0"/>
            </a:endParaRPr>
          </a:p>
          <a:p>
            <a:r>
              <a:rPr lang="en-GB" sz="1200" dirty="0" smtClean="0">
                <a:latin typeface="Century Gothic" panose="020B0502020202020204" pitchFamily="34" charset="0"/>
              </a:rPr>
              <a:t>Image: Leeds Museums and Galleries</a:t>
            </a:r>
            <a:endParaRPr lang="en-GB" dirty="0" smtClean="0"/>
          </a:p>
          <a:p>
            <a:endParaRPr lang="en-GB" dirty="0"/>
          </a:p>
        </p:txBody>
      </p:sp>
    </p:spTree>
    <p:extLst>
      <p:ext uri="{BB962C8B-B14F-4D97-AF65-F5344CB8AC3E}">
        <p14:creationId xmlns:p14="http://schemas.microsoft.com/office/powerpoint/2010/main" val="42567595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2222E-6 4.81481E-6 L 0.1783 4.81481E-6 " pathEditMode="relative" rAng="0" ptsTypes="AA">
                                      <p:cBhvr>
                                        <p:cTn id="6" dur="2000" fill="hold"/>
                                        <p:tgtEl>
                                          <p:spTgt spid="51"/>
                                        </p:tgtEl>
                                        <p:attrNameLst>
                                          <p:attrName>ppt_x</p:attrName>
                                          <p:attrName>ppt_y</p:attrName>
                                        </p:attrNameLst>
                                      </p:cBhvr>
                                      <p:rCtr x="8906" y="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440426" y="1566434"/>
            <a:ext cx="3498519" cy="4308872"/>
          </a:xfrm>
          <a:prstGeom prst="rect">
            <a:avLst/>
          </a:prstGeom>
          <a:noFill/>
        </p:spPr>
        <p:txBody>
          <a:bodyPr wrap="square" lIns="0" tIns="0" rIns="0" bIns="0" rtlCol="0">
            <a:spAutoFit/>
          </a:bodyPr>
          <a:lstStyle/>
          <a:p>
            <a:r>
              <a:rPr lang="en-GB" sz="2000" b="1" dirty="0" smtClean="0">
                <a:latin typeface="Century Gothic" panose="020B0502020202020204" pitchFamily="34" charset="0"/>
              </a:rPr>
              <a:t>King Henry VIII </a:t>
            </a:r>
            <a:r>
              <a:rPr lang="en-GB" sz="2000" dirty="0" smtClean="0">
                <a:latin typeface="Century Gothic" panose="020B0502020202020204" pitchFamily="34" charset="0"/>
              </a:rPr>
              <a:t>chops off Lord Darcy’s head for his part </a:t>
            </a:r>
            <a:r>
              <a:rPr lang="en-GB" sz="2000" dirty="0">
                <a:latin typeface="Century Gothic" panose="020B0502020202020204" pitchFamily="34" charset="0"/>
              </a:rPr>
              <a:t>in </a:t>
            </a:r>
            <a:r>
              <a:rPr lang="en-GB" sz="2000" b="1" dirty="0">
                <a:latin typeface="Century Gothic" panose="020B0502020202020204" pitchFamily="34" charset="0"/>
              </a:rPr>
              <a:t>The Pilgrimage of Grace.  </a:t>
            </a:r>
            <a:endParaRPr lang="en-GB" sz="2000" b="1" dirty="0" smtClean="0">
              <a:latin typeface="Century Gothic" panose="020B0502020202020204" pitchFamily="34" charset="0"/>
            </a:endParaRPr>
          </a:p>
          <a:p>
            <a:endParaRPr lang="en-GB" sz="2000" dirty="0">
              <a:latin typeface="Century Gothic" panose="020B0502020202020204" pitchFamily="34" charset="0"/>
            </a:endParaRPr>
          </a:p>
          <a:p>
            <a:r>
              <a:rPr lang="en-GB" sz="2000" dirty="0" smtClean="0">
                <a:latin typeface="Century Gothic" panose="020B0502020202020204" pitchFamily="34" charset="0"/>
              </a:rPr>
              <a:t>This was a Yorkshire uprising against the King’s split with the Roman Catholic Church (the </a:t>
            </a:r>
            <a:r>
              <a:rPr lang="en-GB" sz="2000" b="1" dirty="0" smtClean="0">
                <a:latin typeface="Century Gothic" panose="020B0502020202020204" pitchFamily="34" charset="0"/>
              </a:rPr>
              <a:t>Reformation</a:t>
            </a:r>
            <a:r>
              <a:rPr lang="en-GB" sz="2000" dirty="0" smtClean="0">
                <a:latin typeface="Century Gothic" panose="020B0502020202020204" pitchFamily="34" charset="0"/>
              </a:rPr>
              <a:t>).  </a:t>
            </a:r>
          </a:p>
          <a:p>
            <a:endParaRPr lang="en-GB" sz="2000" dirty="0">
              <a:latin typeface="Century Gothic" panose="020B0502020202020204" pitchFamily="34" charset="0"/>
            </a:endParaRPr>
          </a:p>
          <a:p>
            <a:r>
              <a:rPr lang="en-GB" sz="2000" dirty="0" smtClean="0">
                <a:latin typeface="Century Gothic" panose="020B0502020202020204" pitchFamily="34" charset="0"/>
              </a:rPr>
              <a:t>Henry VIII gives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 to his niece, </a:t>
            </a:r>
            <a:r>
              <a:rPr lang="en-GB" sz="2000" b="1" dirty="0" smtClean="0">
                <a:latin typeface="Century Gothic" panose="020B0502020202020204" pitchFamily="34" charset="0"/>
              </a:rPr>
              <a:t>Lady Margaret Lennox.</a:t>
            </a:r>
          </a:p>
          <a:p>
            <a:endParaRPr lang="en-GB" sz="2000" b="1" dirty="0" smtClean="0">
              <a:latin typeface="Century Gothic" panose="020B0502020202020204" pitchFamily="34" charset="0"/>
            </a:endParaRPr>
          </a:p>
        </p:txBody>
      </p:sp>
      <p:sp>
        <p:nvSpPr>
          <p:cNvPr id="22" name="TextBox 21"/>
          <p:cNvSpPr txBox="1"/>
          <p:nvPr/>
        </p:nvSpPr>
        <p:spPr>
          <a:xfrm>
            <a:off x="3185068" y="675828"/>
            <a:ext cx="1291790"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1537</a:t>
            </a:r>
            <a:endParaRPr lang="en-US" sz="4400" b="1" dirty="0" smtClean="0">
              <a:solidFill>
                <a:srgbClr val="E35205"/>
              </a:solidFill>
            </a:endParaRPr>
          </a:p>
        </p:txBody>
      </p:sp>
      <p:sp>
        <p:nvSpPr>
          <p:cNvPr id="2" name="Hexagon 1"/>
          <p:cNvSpPr/>
          <p:nvPr/>
        </p:nvSpPr>
        <p:spPr>
          <a:xfrm>
            <a:off x="4458241" y="1504503"/>
            <a:ext cx="4379162" cy="3775140"/>
          </a:xfrm>
          <a:prstGeom prst="hexagon">
            <a:avLst/>
          </a:prstGeom>
          <a:blipFill dpi="0" rotWithShape="1">
            <a:blip r:embed="rId2">
              <a:extLst>
                <a:ext uri="{28A0092B-C50C-407E-A947-70E740481C1C}">
                  <a14:useLocalDpi xmlns:a14="http://schemas.microsoft.com/office/drawing/2010/main"/>
                </a:ext>
              </a:extLst>
            </a:blip>
            <a:srcRect/>
            <a:tile tx="0" ty="-6350" sx="55000" sy="55000" flip="none" algn="t"/>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1" name="Group 40"/>
          <p:cNvGrpSpPr/>
          <p:nvPr/>
        </p:nvGrpSpPr>
        <p:grpSpPr>
          <a:xfrm>
            <a:off x="293345" y="124867"/>
            <a:ext cx="8485065" cy="410047"/>
            <a:chOff x="238754" y="2169378"/>
            <a:chExt cx="8485065" cy="410047"/>
          </a:xfrm>
        </p:grpSpPr>
        <p:cxnSp>
          <p:nvCxnSpPr>
            <p:cNvPr id="42" name="Straight Connector 41"/>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4" name="TextBox 43"/>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8" name="Group 47"/>
          <p:cNvGrpSpPr/>
          <p:nvPr/>
        </p:nvGrpSpPr>
        <p:grpSpPr>
          <a:xfrm>
            <a:off x="3736599" y="184798"/>
            <a:ext cx="648350" cy="417027"/>
            <a:chOff x="3736599" y="184798"/>
            <a:chExt cx="648350" cy="417027"/>
          </a:xfrm>
        </p:grpSpPr>
        <p:sp>
          <p:nvSpPr>
            <p:cNvPr id="49" name="TextBox 48"/>
            <p:cNvSpPr txBox="1"/>
            <p:nvPr/>
          </p:nvSpPr>
          <p:spPr>
            <a:xfrm>
              <a:off x="3736599" y="18479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50" name="Oval 49"/>
            <p:cNvSpPr/>
            <p:nvPr/>
          </p:nvSpPr>
          <p:spPr>
            <a:xfrm>
              <a:off x="3972063" y="451700"/>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3131847" y="397039"/>
            <a:ext cx="271644" cy="271644"/>
            <a:chOff x="2026041" y="1132411"/>
            <a:chExt cx="271644" cy="271644"/>
          </a:xfrm>
        </p:grpSpPr>
        <p:sp>
          <p:nvSpPr>
            <p:cNvPr id="52" name="Oval 51"/>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5" name="TextBox 44"/>
          <p:cNvSpPr txBox="1"/>
          <p:nvPr/>
        </p:nvSpPr>
        <p:spPr>
          <a:xfrm>
            <a:off x="5423185" y="5394151"/>
            <a:ext cx="3355225" cy="984885"/>
          </a:xfrm>
          <a:prstGeom prst="rect">
            <a:avLst/>
          </a:prstGeom>
          <a:noFill/>
        </p:spPr>
        <p:txBody>
          <a:bodyPr wrap="square" rtlCol="0">
            <a:spAutoFit/>
          </a:bodyPr>
          <a:lstStyle/>
          <a:p>
            <a:r>
              <a:rPr lang="en-GB" sz="1600" b="1" dirty="0" smtClean="0">
                <a:latin typeface="Century Gothic" panose="020B0502020202020204" pitchFamily="34" charset="0"/>
              </a:rPr>
              <a:t>Henry VIIII</a:t>
            </a:r>
            <a:endParaRPr lang="en-GB" sz="1400" dirty="0" smtClean="0">
              <a:latin typeface="Century Gothic" panose="020B0502020202020204" pitchFamily="34" charset="0"/>
            </a:endParaRPr>
          </a:p>
          <a:p>
            <a:endParaRPr lang="en-GB" sz="1200" dirty="0">
              <a:latin typeface="Century Gothic" panose="020B0502020202020204" pitchFamily="34" charset="0"/>
            </a:endParaRPr>
          </a:p>
          <a:p>
            <a:r>
              <a:rPr lang="en-GB" sz="1200" dirty="0" smtClean="0">
                <a:latin typeface="Century Gothic" panose="020B0502020202020204" pitchFamily="34" charset="0"/>
              </a:rPr>
              <a:t>Image: Public Domain</a:t>
            </a:r>
            <a:endParaRPr lang="en-GB" dirty="0" smtClean="0"/>
          </a:p>
          <a:p>
            <a:endParaRPr lang="en-GB" dirty="0"/>
          </a:p>
        </p:txBody>
      </p:sp>
    </p:spTree>
    <p:extLst>
      <p:ext uri="{BB962C8B-B14F-4D97-AF65-F5344CB8AC3E}">
        <p14:creationId xmlns:p14="http://schemas.microsoft.com/office/powerpoint/2010/main" val="13110950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4.81481E-6 L 0.06511 4.81481E-6 " pathEditMode="relative" rAng="0" ptsTypes="AA">
                                      <p:cBhvr>
                                        <p:cTn id="6" dur="2000" fill="hold"/>
                                        <p:tgtEl>
                                          <p:spTgt spid="51"/>
                                        </p:tgtEl>
                                        <p:attrNameLst>
                                          <p:attrName>ppt_x</p:attrName>
                                          <p:attrName>ppt_y</p:attrName>
                                        </p:attrNameLst>
                                      </p:cBhvr>
                                      <p:rCtr x="3247" y="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nodeType="afterEffect">
                                  <p:stCondLst>
                                    <p:cond delay="50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100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100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182301" y="6351572"/>
            <a:ext cx="3596109" cy="287258"/>
          </a:xfrm>
          <a:prstGeom prst="rect">
            <a:avLst/>
          </a:prstGeom>
          <a:noFill/>
        </p:spPr>
        <p:txBody>
          <a:bodyPr wrap="square" lIns="0" tIns="0" rIns="0" bIns="0" rtlCol="0">
            <a:spAutoFit/>
          </a:bodyPr>
          <a:lstStyle/>
          <a:p>
            <a:pPr algn="r"/>
            <a:r>
              <a:rPr lang="en-GB" sz="2800" b="1" baseline="30000" dirty="0" err="1" smtClean="0">
                <a:solidFill>
                  <a:srgbClr val="14A19A"/>
                </a:solidFill>
                <a:latin typeface="Century Gothic"/>
                <a:cs typeface="Century Gothic"/>
              </a:rPr>
              <a:t>mylearning.org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454560" y="2452403"/>
            <a:ext cx="4960494" cy="2462213"/>
          </a:xfrm>
          <a:prstGeom prst="rect">
            <a:avLst/>
          </a:prstGeom>
          <a:noFill/>
        </p:spPr>
        <p:txBody>
          <a:bodyPr wrap="square" lIns="0" tIns="0" rIns="0" bIns="0" rtlCol="0">
            <a:spAutoFit/>
          </a:bodyPr>
          <a:lstStyle/>
          <a:p>
            <a:r>
              <a:rPr lang="en-GB" sz="2000" dirty="0" smtClean="0">
                <a:latin typeface="Century Gothic" panose="020B0502020202020204" pitchFamily="34" charset="0"/>
              </a:rPr>
              <a:t>Margaret’s son, </a:t>
            </a:r>
            <a:r>
              <a:rPr lang="en-GB" sz="2000" b="1" dirty="0" smtClean="0">
                <a:latin typeface="Century Gothic" panose="020B0502020202020204" pitchFamily="34" charset="0"/>
              </a:rPr>
              <a:t>Henry Lord Darnley, </a:t>
            </a:r>
            <a:r>
              <a:rPr lang="en-GB" sz="2000" dirty="0" smtClean="0">
                <a:latin typeface="Century Gothic" panose="020B0502020202020204" pitchFamily="34" charset="0"/>
              </a:rPr>
              <a:t>is born at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a:t>
            </a:r>
          </a:p>
          <a:p>
            <a:endParaRPr lang="en-GB" sz="2000" dirty="0">
              <a:latin typeface="Century Gothic" panose="020B0502020202020204" pitchFamily="34" charset="0"/>
            </a:endParaRPr>
          </a:p>
          <a:p>
            <a:r>
              <a:rPr lang="en-GB" sz="2000" dirty="0" smtClean="0">
                <a:latin typeface="Century Gothic" panose="020B0502020202020204" pitchFamily="34" charset="0"/>
              </a:rPr>
              <a:t>The painting here shows Lord Darnley with his younger brother, Charles.  They are standing in the Great Hall at Temple </a:t>
            </a:r>
            <a:r>
              <a:rPr lang="en-GB" sz="2000" dirty="0" err="1" smtClean="0">
                <a:latin typeface="Century Gothic" panose="020B0502020202020204" pitchFamily="34" charset="0"/>
              </a:rPr>
              <a:t>Newsam</a:t>
            </a:r>
            <a:r>
              <a:rPr lang="en-GB" sz="2000" dirty="0" smtClean="0">
                <a:latin typeface="Century Gothic" panose="020B0502020202020204" pitchFamily="34" charset="0"/>
              </a:rPr>
              <a:t>.</a:t>
            </a:r>
          </a:p>
          <a:p>
            <a:endParaRPr lang="en-GB" sz="2000" b="1" dirty="0" smtClean="0">
              <a:latin typeface="Century Gothic" panose="020B0502020202020204" pitchFamily="34" charset="0"/>
            </a:endParaRPr>
          </a:p>
        </p:txBody>
      </p:sp>
      <p:sp>
        <p:nvSpPr>
          <p:cNvPr id="22" name="TextBox 21"/>
          <p:cNvSpPr txBox="1"/>
          <p:nvPr/>
        </p:nvSpPr>
        <p:spPr>
          <a:xfrm>
            <a:off x="3579544" y="778115"/>
            <a:ext cx="1401804"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1545</a:t>
            </a:r>
            <a:endParaRPr lang="en-US" sz="4400" b="1" dirty="0" smtClean="0">
              <a:solidFill>
                <a:srgbClr val="E35205"/>
              </a:solidFill>
            </a:endParaRPr>
          </a:p>
        </p:txBody>
      </p:sp>
      <p:grpSp>
        <p:nvGrpSpPr>
          <p:cNvPr id="42" name="Group 41"/>
          <p:cNvGrpSpPr/>
          <p:nvPr/>
        </p:nvGrpSpPr>
        <p:grpSpPr>
          <a:xfrm>
            <a:off x="209282" y="218350"/>
            <a:ext cx="8485065" cy="410047"/>
            <a:chOff x="238754" y="2169378"/>
            <a:chExt cx="8485065" cy="410047"/>
          </a:xfrm>
        </p:grpSpPr>
        <p:cxnSp>
          <p:nvCxnSpPr>
            <p:cNvPr id="43" name="Straight Connector 42"/>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5" name="TextBox 44"/>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9" name="Group 48"/>
          <p:cNvGrpSpPr/>
          <p:nvPr/>
        </p:nvGrpSpPr>
        <p:grpSpPr>
          <a:xfrm>
            <a:off x="3736599" y="253038"/>
            <a:ext cx="648350" cy="444323"/>
            <a:chOff x="3736599" y="253038"/>
            <a:chExt cx="648350" cy="444323"/>
          </a:xfrm>
        </p:grpSpPr>
        <p:sp>
          <p:nvSpPr>
            <p:cNvPr id="50" name="TextBox 49"/>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51" name="Oval 50"/>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3705887" y="492575"/>
            <a:ext cx="271644" cy="271644"/>
            <a:chOff x="2026041" y="1132411"/>
            <a:chExt cx="271644" cy="271644"/>
          </a:xfrm>
        </p:grpSpPr>
        <p:sp>
          <p:nvSpPr>
            <p:cNvPr id="52" name="Oval 51"/>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5218" y="1284649"/>
            <a:ext cx="2876068" cy="4487752"/>
          </a:xfrm>
          <a:prstGeom prst="rect">
            <a:avLst/>
          </a:prstGeom>
        </p:spPr>
      </p:pic>
      <p:sp>
        <p:nvSpPr>
          <p:cNvPr id="47" name="TextBox 46"/>
          <p:cNvSpPr txBox="1"/>
          <p:nvPr/>
        </p:nvSpPr>
        <p:spPr>
          <a:xfrm>
            <a:off x="5702696" y="5867082"/>
            <a:ext cx="3261595" cy="553998"/>
          </a:xfrm>
          <a:prstGeom prst="rect">
            <a:avLst/>
          </a:prstGeom>
          <a:noFill/>
        </p:spPr>
        <p:txBody>
          <a:bodyPr wrap="square" rtlCol="0">
            <a:spAutoFit/>
          </a:bodyPr>
          <a:lstStyle/>
          <a:p>
            <a:r>
              <a:rPr lang="en-GB" sz="1200" dirty="0" smtClean="0">
                <a:latin typeface="Century Gothic" panose="020B0502020202020204" pitchFamily="34" charset="0"/>
              </a:rPr>
              <a:t>Image: © Leeds Museums and Galleries</a:t>
            </a:r>
            <a:endParaRPr lang="en-GB" dirty="0" smtClean="0"/>
          </a:p>
          <a:p>
            <a:endParaRPr lang="en-GB" dirty="0"/>
          </a:p>
        </p:txBody>
      </p:sp>
    </p:spTree>
    <p:extLst>
      <p:ext uri="{BB962C8B-B14F-4D97-AF65-F5344CB8AC3E}">
        <p14:creationId xmlns:p14="http://schemas.microsoft.com/office/powerpoint/2010/main" val="36520321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6 4.81481E-6 L 0.05312 4.81481E-6 " pathEditMode="relative" rAng="0" ptsTypes="AA">
                                      <p:cBhvr>
                                        <p:cTn id="6" dur="2000" fill="hold"/>
                                        <p:tgtEl>
                                          <p:spTgt spid="36"/>
                                        </p:tgtEl>
                                        <p:attrNameLst>
                                          <p:attrName>ppt_x</p:attrName>
                                          <p:attrName>ppt_y</p:attrName>
                                        </p:attrNameLst>
                                      </p:cBhvr>
                                      <p:rCtr x="2274" y="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579390" y="3999732"/>
            <a:ext cx="4492060" cy="3168409"/>
            <a:chOff x="181643" y="575007"/>
            <a:chExt cx="9872856"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0" name="Hexagon 39"/>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362350" y="1602631"/>
            <a:ext cx="4980467" cy="4493538"/>
          </a:xfrm>
          <a:prstGeom prst="rect">
            <a:avLst/>
          </a:prstGeom>
          <a:noFill/>
        </p:spPr>
        <p:txBody>
          <a:bodyPr wrap="square" lIns="0" tIns="0" rIns="0" bIns="0" rtlCol="0">
            <a:spAutoFit/>
          </a:bodyPr>
          <a:lstStyle/>
          <a:p>
            <a:r>
              <a:rPr lang="en-GB" b="1" dirty="0" smtClean="0">
                <a:latin typeface="Century Gothic" panose="020B0502020202020204" pitchFamily="34" charset="0"/>
              </a:rPr>
              <a:t>Queen Elizabeth I </a:t>
            </a:r>
            <a:r>
              <a:rPr lang="en-GB" dirty="0" smtClean="0">
                <a:latin typeface="Century Gothic" panose="020B0502020202020204" pitchFamily="34" charset="0"/>
              </a:rPr>
              <a:t>is on the throne, but Margaret is </a:t>
            </a:r>
            <a:r>
              <a:rPr lang="en-GB" dirty="0">
                <a:latin typeface="Century Gothic" panose="020B0502020202020204" pitchFamily="34" charset="0"/>
              </a:rPr>
              <a:t>desperate for </a:t>
            </a:r>
            <a:r>
              <a:rPr lang="en-GB" dirty="0" smtClean="0">
                <a:latin typeface="Century Gothic" panose="020B0502020202020204" pitchFamily="34" charset="0"/>
              </a:rPr>
              <a:t>her son, Lord Darnley to become King. </a:t>
            </a:r>
            <a:r>
              <a:rPr lang="en-GB" dirty="0">
                <a:latin typeface="Century Gothic" panose="020B0502020202020204" pitchFamily="34" charset="0"/>
              </a:rPr>
              <a:t> </a:t>
            </a:r>
            <a:r>
              <a:rPr lang="en-GB" dirty="0" smtClean="0">
                <a:latin typeface="Century Gothic" panose="020B0502020202020204" pitchFamily="34" charset="0"/>
              </a:rPr>
              <a:t>She arranges </a:t>
            </a:r>
            <a:r>
              <a:rPr lang="en-GB" dirty="0">
                <a:latin typeface="Century Gothic" panose="020B0502020202020204" pitchFamily="34" charset="0"/>
              </a:rPr>
              <a:t>for him to meet </a:t>
            </a:r>
            <a:r>
              <a:rPr lang="en-GB" b="1" dirty="0">
                <a:latin typeface="Century Gothic" panose="020B0502020202020204" pitchFamily="34" charset="0"/>
              </a:rPr>
              <a:t>Mary </a:t>
            </a:r>
            <a:r>
              <a:rPr lang="en-GB" b="1" dirty="0" smtClean="0">
                <a:latin typeface="Century Gothic" panose="020B0502020202020204" pitchFamily="34" charset="0"/>
              </a:rPr>
              <a:t>Queen </a:t>
            </a:r>
            <a:r>
              <a:rPr lang="en-GB" b="1" dirty="0">
                <a:latin typeface="Century Gothic" panose="020B0502020202020204" pitchFamily="34" charset="0"/>
              </a:rPr>
              <a:t>of </a:t>
            </a:r>
            <a:r>
              <a:rPr lang="en-GB" b="1" dirty="0" smtClean="0">
                <a:latin typeface="Century Gothic" panose="020B0502020202020204" pitchFamily="34" charset="0"/>
              </a:rPr>
              <a:t>Scots </a:t>
            </a:r>
            <a:r>
              <a:rPr lang="en-GB" dirty="0" smtClean="0">
                <a:latin typeface="Century Gothic" panose="020B0502020202020204" pitchFamily="34" charset="0"/>
              </a:rPr>
              <a:t>and the couple marry in secret.  </a:t>
            </a:r>
          </a:p>
          <a:p>
            <a:endParaRPr lang="en-GB" dirty="0">
              <a:latin typeface="Century Gothic" panose="020B0502020202020204" pitchFamily="34" charset="0"/>
            </a:endParaRPr>
          </a:p>
          <a:p>
            <a:r>
              <a:rPr lang="en-GB" dirty="0" smtClean="0">
                <a:latin typeface="Century Gothic" panose="020B0502020202020204" pitchFamily="34" charset="0"/>
              </a:rPr>
              <a:t>Soon after, Queen Elizabeth finds out about the marriage and imprisons Lady Margaret Lennox in the Tower of London in anger.  </a:t>
            </a:r>
          </a:p>
          <a:p>
            <a:endParaRPr lang="en-GB" dirty="0">
              <a:latin typeface="Century Gothic" panose="020B0502020202020204" pitchFamily="34" charset="0"/>
            </a:endParaRPr>
          </a:p>
          <a:p>
            <a:r>
              <a:rPr lang="en-GB" dirty="0" smtClean="0">
                <a:latin typeface="Century Gothic" panose="020B0502020202020204" pitchFamily="34" charset="0"/>
              </a:rPr>
              <a:t>The Queen seizes Temple </a:t>
            </a:r>
            <a:r>
              <a:rPr lang="en-GB" dirty="0" err="1" smtClean="0">
                <a:latin typeface="Century Gothic" panose="020B0502020202020204" pitchFamily="34" charset="0"/>
              </a:rPr>
              <a:t>Newsam</a:t>
            </a:r>
            <a:r>
              <a:rPr lang="en-GB" dirty="0" smtClean="0">
                <a:latin typeface="Century Gothic" panose="020B0502020202020204" pitchFamily="34" charset="0"/>
              </a:rPr>
              <a:t> and it stays as a royal property for nearly 40 years.</a:t>
            </a:r>
          </a:p>
          <a:p>
            <a:endParaRPr lang="en-GB" sz="2000" dirty="0">
              <a:latin typeface="Century Gothic" panose="020B0502020202020204" pitchFamily="34" charset="0"/>
            </a:endParaRPr>
          </a:p>
          <a:p>
            <a:r>
              <a:rPr lang="en-GB" dirty="0" smtClean="0">
                <a:latin typeface="Century Gothic" panose="020B0502020202020204" pitchFamily="34" charset="0"/>
              </a:rPr>
              <a:t>Lord Darnley and Mary Queen of Scots </a:t>
            </a:r>
            <a:r>
              <a:rPr lang="en-GB" dirty="0">
                <a:latin typeface="Century Gothic" panose="020B0502020202020204" pitchFamily="34" charset="0"/>
              </a:rPr>
              <a:t>have a son (who will later become King James 1).</a:t>
            </a:r>
            <a:endParaRPr lang="en-GB" dirty="0" smtClean="0">
              <a:latin typeface="Century Gothic" panose="020B0502020202020204" pitchFamily="34" charset="0"/>
            </a:endParaRPr>
          </a:p>
          <a:p>
            <a:endParaRPr lang="en-GB" sz="2000" b="1" dirty="0" smtClean="0">
              <a:latin typeface="Century Gothic" panose="020B0502020202020204" pitchFamily="34" charset="0"/>
            </a:endParaRPr>
          </a:p>
        </p:txBody>
      </p:sp>
      <p:sp>
        <p:nvSpPr>
          <p:cNvPr id="22" name="TextBox 21"/>
          <p:cNvSpPr txBox="1"/>
          <p:nvPr/>
        </p:nvSpPr>
        <p:spPr>
          <a:xfrm>
            <a:off x="3958357" y="787396"/>
            <a:ext cx="1402842"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1565</a:t>
            </a:r>
            <a:endParaRPr lang="en-US" sz="4400" b="1" dirty="0" smtClean="0">
              <a:solidFill>
                <a:srgbClr val="E35205"/>
              </a:solidFill>
            </a:endParaRPr>
          </a:p>
        </p:txBody>
      </p:sp>
      <p:grpSp>
        <p:nvGrpSpPr>
          <p:cNvPr id="23" name="Group 22"/>
          <p:cNvGrpSpPr/>
          <p:nvPr/>
        </p:nvGrpSpPr>
        <p:grpSpPr>
          <a:xfrm>
            <a:off x="209282" y="218350"/>
            <a:ext cx="8485065" cy="410047"/>
            <a:chOff x="238754" y="2169378"/>
            <a:chExt cx="8485065" cy="410047"/>
          </a:xfrm>
        </p:grpSpPr>
        <p:cxnSp>
          <p:nvCxnSpPr>
            <p:cNvPr id="24" name="Straight Connector 23"/>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2" name="TextBox 41"/>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6" name="Group 45"/>
          <p:cNvGrpSpPr/>
          <p:nvPr/>
        </p:nvGrpSpPr>
        <p:grpSpPr>
          <a:xfrm>
            <a:off x="3736599" y="253038"/>
            <a:ext cx="648350" cy="444323"/>
            <a:chOff x="3736599" y="253038"/>
            <a:chExt cx="648350" cy="444323"/>
          </a:xfrm>
        </p:grpSpPr>
        <p:sp>
          <p:nvSpPr>
            <p:cNvPr id="47" name="TextBox 46"/>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8" name="Oval 47"/>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4113868" y="492575"/>
            <a:ext cx="271644" cy="271644"/>
            <a:chOff x="2026041" y="1132411"/>
            <a:chExt cx="271644" cy="271644"/>
          </a:xfrm>
        </p:grpSpPr>
        <p:sp>
          <p:nvSpPr>
            <p:cNvPr id="50" name="Oval 49"/>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 name="TextBox 3"/>
          <p:cNvSpPr txBox="1"/>
          <p:nvPr/>
        </p:nvSpPr>
        <p:spPr>
          <a:xfrm>
            <a:off x="5528996" y="6040643"/>
            <a:ext cx="3261595" cy="984885"/>
          </a:xfrm>
          <a:prstGeom prst="rect">
            <a:avLst/>
          </a:prstGeom>
          <a:noFill/>
        </p:spPr>
        <p:txBody>
          <a:bodyPr wrap="square" rtlCol="0">
            <a:spAutoFit/>
          </a:bodyPr>
          <a:lstStyle/>
          <a:p>
            <a:r>
              <a:rPr lang="en-GB" sz="1600" b="1" dirty="0" smtClean="0">
                <a:latin typeface="Century Gothic" panose="020B0502020202020204" pitchFamily="34" charset="0"/>
              </a:rPr>
              <a:t>Queen Elizabeth I  </a:t>
            </a:r>
            <a:endParaRPr lang="en-GB" sz="1600" dirty="0">
              <a:latin typeface="Century Gothic" panose="020B0502020202020204" pitchFamily="34" charset="0"/>
            </a:endParaRPr>
          </a:p>
          <a:p>
            <a:endParaRPr lang="en-GB" sz="1200" dirty="0" smtClean="0">
              <a:latin typeface="Century Gothic" panose="020B0502020202020204" pitchFamily="34" charset="0"/>
            </a:endParaRPr>
          </a:p>
          <a:p>
            <a:r>
              <a:rPr lang="en-GB" sz="1200" dirty="0" smtClean="0">
                <a:latin typeface="Century Gothic" panose="020B0502020202020204" pitchFamily="34" charset="0"/>
              </a:rPr>
              <a:t>Image: © Leeds Museums and Galleries</a:t>
            </a:r>
            <a:endParaRPr lang="en-GB" dirty="0" smtClean="0"/>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0114" y="1641465"/>
            <a:ext cx="3180477" cy="4242345"/>
          </a:xfrm>
          <a:prstGeom prst="rect">
            <a:avLst/>
          </a:prstGeom>
        </p:spPr>
      </p:pic>
      <p:pic>
        <p:nvPicPr>
          <p:cNvPr id="53" name="Picture 52">
            <a:hlinkClick r:id="rId3" action="ppaction://hlinksldjump"/>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3" y="5959363"/>
            <a:ext cx="819298" cy="706846"/>
          </a:xfrm>
          <a:prstGeom prst="rect">
            <a:avLst/>
          </a:prstGeom>
        </p:spPr>
      </p:pic>
    </p:spTree>
    <p:extLst>
      <p:ext uri="{BB962C8B-B14F-4D97-AF65-F5344CB8AC3E}">
        <p14:creationId xmlns:p14="http://schemas.microsoft.com/office/powerpoint/2010/main" val="14384173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05556E-6 4.81481E-6 L 0.04566 4.81481E-6 " pathEditMode="relative" rAng="0" ptsTypes="AA">
                                      <p:cBhvr>
                                        <p:cTn id="6" dur="2000" fill="hold"/>
                                        <p:tgtEl>
                                          <p:spTgt spid="49"/>
                                        </p:tgtEl>
                                        <p:attrNameLst>
                                          <p:attrName>ppt_x</p:attrName>
                                          <p:attrName>ppt_y</p:attrName>
                                        </p:attrNameLst>
                                      </p:cBhvr>
                                      <p:rCtr x="2274" y="0"/>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853341" y="3999732"/>
            <a:ext cx="3218109" cy="3168409"/>
            <a:chOff x="2981591" y="575007"/>
            <a:chExt cx="7072908" cy="6963675"/>
          </a:xfrm>
        </p:grpSpPr>
        <p:sp>
          <p:nvSpPr>
            <p:cNvPr id="26" name="Hexagon 25"/>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Hexagon 26"/>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Hexagon 27"/>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Hexagon 28"/>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Hexagon 29"/>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xagon 30"/>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Hexagon 32"/>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Hexagon 33"/>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Hexagon 34"/>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Hexagon 37"/>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9" name="Hexagon 38"/>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2" name="TextBox 11"/>
          <p:cNvSpPr txBox="1"/>
          <p:nvPr/>
        </p:nvSpPr>
        <p:spPr>
          <a:xfrm>
            <a:off x="463221" y="1946784"/>
            <a:ext cx="5131563" cy="1538883"/>
          </a:xfrm>
          <a:prstGeom prst="rect">
            <a:avLst/>
          </a:prstGeom>
          <a:noFill/>
        </p:spPr>
        <p:txBody>
          <a:bodyPr wrap="square" lIns="0" tIns="0" rIns="0" bIns="0" rtlCol="0">
            <a:spAutoFit/>
          </a:bodyPr>
          <a:lstStyle/>
          <a:p>
            <a:r>
              <a:rPr lang="en-GB" sz="2000" dirty="0" smtClean="0">
                <a:latin typeface="Century Gothic" panose="020B0502020202020204" pitchFamily="34" charset="0"/>
              </a:rPr>
              <a:t>Henry Lord Darnley is found strangled. </a:t>
            </a:r>
          </a:p>
          <a:p>
            <a:endParaRPr lang="en-GB" sz="2000" dirty="0">
              <a:latin typeface="Century Gothic" panose="020B0502020202020204" pitchFamily="34" charset="0"/>
            </a:endParaRPr>
          </a:p>
          <a:p>
            <a:r>
              <a:rPr lang="en-GB" sz="2000" dirty="0" smtClean="0">
                <a:latin typeface="Century Gothic" panose="020B0502020202020204" pitchFamily="34" charset="0"/>
              </a:rPr>
              <a:t>The </a:t>
            </a:r>
            <a:r>
              <a:rPr lang="en-GB" sz="2000" b="1" dirty="0" smtClean="0">
                <a:latin typeface="Century Gothic" panose="020B0502020202020204" pitchFamily="34" charset="0"/>
              </a:rPr>
              <a:t>murder has never been solved</a:t>
            </a:r>
            <a:r>
              <a:rPr lang="en-GB" sz="2000" dirty="0" smtClean="0">
                <a:latin typeface="Century Gothic" panose="020B0502020202020204" pitchFamily="34" charset="0"/>
              </a:rPr>
              <a:t>, but there are many suspects. Two main suspects for ordering the murder are:</a:t>
            </a:r>
          </a:p>
        </p:txBody>
      </p:sp>
      <p:sp>
        <p:nvSpPr>
          <p:cNvPr id="22" name="TextBox 21"/>
          <p:cNvSpPr txBox="1"/>
          <p:nvPr/>
        </p:nvSpPr>
        <p:spPr>
          <a:xfrm>
            <a:off x="4155324" y="803849"/>
            <a:ext cx="1256807" cy="677108"/>
          </a:xfrm>
          <a:prstGeom prst="rect">
            <a:avLst/>
          </a:prstGeom>
          <a:noFill/>
        </p:spPr>
        <p:txBody>
          <a:bodyPr wrap="square" lIns="0" tIns="0" rIns="0" bIns="0" rtlCol="0">
            <a:spAutoFit/>
          </a:bodyPr>
          <a:lstStyle/>
          <a:p>
            <a:r>
              <a:rPr lang="en-GB" sz="4400" b="1" dirty="0" smtClean="0">
                <a:solidFill>
                  <a:srgbClr val="E35205"/>
                </a:solidFill>
                <a:latin typeface="Century Gothic" panose="020B0502020202020204" pitchFamily="34" charset="0"/>
              </a:rPr>
              <a:t>1567</a:t>
            </a:r>
            <a:endParaRPr lang="en-US" sz="4400" b="1" dirty="0" smtClean="0">
              <a:solidFill>
                <a:srgbClr val="E35205"/>
              </a:solidFill>
            </a:endParaRPr>
          </a:p>
        </p:txBody>
      </p:sp>
      <p:grpSp>
        <p:nvGrpSpPr>
          <p:cNvPr id="24" name="Group 23"/>
          <p:cNvGrpSpPr/>
          <p:nvPr/>
        </p:nvGrpSpPr>
        <p:grpSpPr>
          <a:xfrm>
            <a:off x="142416" y="253038"/>
            <a:ext cx="8485065" cy="410047"/>
            <a:chOff x="238754" y="2169378"/>
            <a:chExt cx="8485065" cy="410047"/>
          </a:xfrm>
        </p:grpSpPr>
        <p:cxnSp>
          <p:nvCxnSpPr>
            <p:cNvPr id="41" name="Straight Connector 40"/>
            <p:cNvCxnSpPr/>
            <p:nvPr/>
          </p:nvCxnSpPr>
          <p:spPr>
            <a:xfrm>
              <a:off x="559558" y="2579425"/>
              <a:ext cx="7838508" cy="0"/>
            </a:xfrm>
            <a:prstGeom prst="line">
              <a:avLst/>
            </a:prstGeom>
            <a:ln w="50800" cap="sq">
              <a:solidFill>
                <a:srgbClr val="333F48"/>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38754"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1086</a:t>
              </a:r>
              <a:endParaRPr lang="en-US" sz="2000" b="1" dirty="0" smtClean="0">
                <a:solidFill>
                  <a:srgbClr val="49C5B1"/>
                </a:solidFill>
              </a:endParaRPr>
            </a:p>
          </p:txBody>
        </p:sp>
        <p:sp>
          <p:nvSpPr>
            <p:cNvPr id="43" name="TextBox 42"/>
            <p:cNvSpPr txBox="1"/>
            <p:nvPr/>
          </p:nvSpPr>
          <p:spPr>
            <a:xfrm>
              <a:off x="8075469" y="216937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1996</a:t>
              </a:r>
              <a:endParaRPr lang="en-US" sz="2000" b="1" dirty="0" smtClean="0">
                <a:solidFill>
                  <a:srgbClr val="49C5B1"/>
                </a:solidFill>
              </a:endParaRPr>
            </a:p>
          </p:txBody>
        </p:sp>
      </p:grpSp>
      <p:grpSp>
        <p:nvGrpSpPr>
          <p:cNvPr id="47" name="Group 46"/>
          <p:cNvGrpSpPr/>
          <p:nvPr/>
        </p:nvGrpSpPr>
        <p:grpSpPr>
          <a:xfrm>
            <a:off x="3736599" y="253038"/>
            <a:ext cx="648350" cy="444323"/>
            <a:chOff x="3736599" y="253038"/>
            <a:chExt cx="648350" cy="444323"/>
          </a:xfrm>
        </p:grpSpPr>
        <p:sp>
          <p:nvSpPr>
            <p:cNvPr id="48" name="TextBox 47"/>
            <p:cNvSpPr txBox="1"/>
            <p:nvPr/>
          </p:nvSpPr>
          <p:spPr>
            <a:xfrm>
              <a:off x="3736599" y="253038"/>
              <a:ext cx="648350" cy="307777"/>
            </a:xfrm>
            <a:prstGeom prst="rect">
              <a:avLst/>
            </a:prstGeom>
            <a:noFill/>
          </p:spPr>
          <p:txBody>
            <a:bodyPr wrap="square" lIns="0" tIns="0" rIns="0" bIns="0" rtlCol="0">
              <a:spAutoFit/>
            </a:bodyPr>
            <a:lstStyle/>
            <a:p>
              <a:r>
                <a:rPr lang="en-GB" sz="2000" b="1" dirty="0" smtClean="0">
                  <a:solidFill>
                    <a:srgbClr val="49C5B1"/>
                  </a:solidFill>
                  <a:latin typeface="Century Gothic" panose="020B0502020202020204" pitchFamily="34" charset="0"/>
                </a:rPr>
                <a:t>1541</a:t>
              </a:r>
              <a:endParaRPr lang="en-US" sz="2000" b="1" dirty="0" smtClean="0">
                <a:solidFill>
                  <a:srgbClr val="49C5B1"/>
                </a:solidFill>
              </a:endParaRPr>
            </a:p>
          </p:txBody>
        </p:sp>
        <p:sp>
          <p:nvSpPr>
            <p:cNvPr id="49" name="Oval 48"/>
            <p:cNvSpPr/>
            <p:nvPr/>
          </p:nvSpPr>
          <p:spPr>
            <a:xfrm>
              <a:off x="3972063" y="547236"/>
              <a:ext cx="150125" cy="150125"/>
            </a:xfrm>
            <a:prstGeom prst="ellipse">
              <a:avLst/>
            </a:prstGeom>
            <a:solidFill>
              <a:srgbClr val="333F48"/>
            </a:solidFill>
            <a:ln>
              <a:solidFill>
                <a:srgbClr val="333F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579390" y="492575"/>
            <a:ext cx="271644" cy="271644"/>
            <a:chOff x="2026041" y="1132411"/>
            <a:chExt cx="271644" cy="271644"/>
          </a:xfrm>
        </p:grpSpPr>
        <p:sp>
          <p:nvSpPr>
            <p:cNvPr id="51" name="Oval 50"/>
            <p:cNvSpPr/>
            <p:nvPr/>
          </p:nvSpPr>
          <p:spPr>
            <a:xfrm>
              <a:off x="2026041" y="1132411"/>
              <a:ext cx="271644" cy="271644"/>
            </a:xfrm>
            <a:prstGeom prst="ellipse">
              <a:avLst/>
            </a:prstGeom>
            <a:solidFill>
              <a:srgbClr val="EA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p:cNvSpPr/>
            <p:nvPr/>
          </p:nvSpPr>
          <p:spPr>
            <a:xfrm>
              <a:off x="2097556" y="1200720"/>
              <a:ext cx="132823" cy="132823"/>
            </a:xfrm>
            <a:prstGeom prst="ellipse">
              <a:avLst/>
            </a:prstGeom>
            <a:solidFill>
              <a:srgbClr val="33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418325" y="1792047"/>
            <a:ext cx="8777351" cy="4994838"/>
            <a:chOff x="418325" y="1792047"/>
            <a:chExt cx="8777351" cy="4994838"/>
          </a:xfrm>
        </p:grpSpPr>
        <p:sp>
          <p:nvSpPr>
            <p:cNvPr id="44" name="Rectangle 43"/>
            <p:cNvSpPr/>
            <p:nvPr/>
          </p:nvSpPr>
          <p:spPr>
            <a:xfrm>
              <a:off x="418325" y="3914435"/>
              <a:ext cx="5176459" cy="2339102"/>
            </a:xfrm>
            <a:prstGeom prst="rect">
              <a:avLst/>
            </a:prstGeom>
          </p:spPr>
          <p:txBody>
            <a:bodyPr wrap="square">
              <a:spAutoFit/>
            </a:bodyPr>
            <a:lstStyle/>
            <a:p>
              <a:r>
                <a:rPr lang="en-GB" sz="2000" b="1" dirty="0">
                  <a:latin typeface="Century Gothic" panose="020B0502020202020204" pitchFamily="34" charset="0"/>
                </a:rPr>
                <a:t>His wife, Mary Queen of Scots.</a:t>
              </a:r>
            </a:p>
            <a:p>
              <a:r>
                <a:rPr lang="en-GB" dirty="0">
                  <a:latin typeface="Century Gothic" panose="020B0502020202020204" pitchFamily="34" charset="0"/>
                </a:rPr>
                <a:t>Lord Darnley had murdered Mary’s closest advisor and musician </a:t>
              </a:r>
              <a:r>
                <a:rPr lang="en-GB" dirty="0" smtClean="0">
                  <a:latin typeface="Century Gothic" panose="020B0502020202020204" pitchFamily="34" charset="0"/>
                </a:rPr>
                <a:t>right in </a:t>
              </a:r>
              <a:r>
                <a:rPr lang="en-GB" dirty="0">
                  <a:latin typeface="Century Gothic" panose="020B0502020202020204" pitchFamily="34" charset="0"/>
                </a:rPr>
                <a:t>front of her.  It could have been out of jealousy but we don’t know.  </a:t>
              </a:r>
              <a:endParaRPr lang="en-GB" dirty="0" smtClean="0">
                <a:latin typeface="Century Gothic" panose="020B0502020202020204" pitchFamily="34" charset="0"/>
              </a:endParaRPr>
            </a:p>
            <a:p>
              <a:endParaRPr lang="en-GB" dirty="0">
                <a:latin typeface="Century Gothic" panose="020B0502020202020204" pitchFamily="34" charset="0"/>
              </a:endParaRPr>
            </a:p>
            <a:p>
              <a:r>
                <a:rPr lang="en-GB" dirty="0" smtClean="0">
                  <a:latin typeface="Century Gothic" panose="020B0502020202020204" pitchFamily="34" charset="0"/>
                </a:rPr>
                <a:t>Maybe </a:t>
              </a:r>
              <a:r>
                <a:rPr lang="en-GB" dirty="0">
                  <a:latin typeface="Century Gothic" panose="020B0502020202020204" pitchFamily="34" charset="0"/>
                </a:rPr>
                <a:t>Mary murdered Lord Darnley in revenge?</a:t>
              </a:r>
            </a:p>
          </p:txBody>
        </p:sp>
        <p:grpSp>
          <p:nvGrpSpPr>
            <p:cNvPr id="4" name="Group 3"/>
            <p:cNvGrpSpPr/>
            <p:nvPr/>
          </p:nvGrpSpPr>
          <p:grpSpPr>
            <a:xfrm>
              <a:off x="5746788" y="1792047"/>
              <a:ext cx="3448888" cy="4994838"/>
              <a:chOff x="5746788" y="1792047"/>
              <a:chExt cx="3448888" cy="4994838"/>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46788" y="1792047"/>
                <a:ext cx="3218688" cy="4011168"/>
              </a:xfrm>
              <a:prstGeom prst="rect">
                <a:avLst/>
              </a:prstGeom>
            </p:spPr>
          </p:pic>
          <p:sp>
            <p:nvSpPr>
              <p:cNvPr id="45" name="TextBox 44"/>
              <p:cNvSpPr txBox="1"/>
              <p:nvPr/>
            </p:nvSpPr>
            <p:spPr>
              <a:xfrm>
                <a:off x="6315931" y="5894333"/>
                <a:ext cx="2879745" cy="892552"/>
              </a:xfrm>
              <a:prstGeom prst="rect">
                <a:avLst/>
              </a:prstGeom>
              <a:noFill/>
            </p:spPr>
            <p:txBody>
              <a:bodyPr wrap="square" rtlCol="0">
                <a:spAutoFit/>
              </a:bodyPr>
              <a:lstStyle/>
              <a:p>
                <a:r>
                  <a:rPr lang="en-GB" sz="1600" b="1" dirty="0" smtClean="0">
                    <a:latin typeface="Century Gothic" panose="020B0502020202020204" pitchFamily="34" charset="0"/>
                  </a:rPr>
                  <a:t>Mary Queen of Scots </a:t>
                </a:r>
              </a:p>
              <a:p>
                <a:r>
                  <a:rPr lang="en-GB" sz="1200" dirty="0" smtClean="0">
                    <a:latin typeface="Century Gothic" panose="020B0502020202020204" pitchFamily="34" charset="0"/>
                  </a:rPr>
                  <a:t>by Nicholas Hilliard (1578)</a:t>
                </a:r>
                <a:endParaRPr lang="en-GB" sz="1200" dirty="0">
                  <a:latin typeface="Century Gothic" panose="020B0502020202020204" pitchFamily="34" charset="0"/>
                </a:endParaRPr>
              </a:p>
              <a:p>
                <a:endParaRPr lang="en-GB" sz="1200" dirty="0" smtClean="0">
                  <a:latin typeface="Century Gothic" panose="020B0502020202020204" pitchFamily="34" charset="0"/>
                </a:endParaRPr>
              </a:p>
              <a:p>
                <a:r>
                  <a:rPr lang="en-GB" sz="1200" dirty="0" smtClean="0">
                    <a:latin typeface="Century Gothic" panose="020B0502020202020204" pitchFamily="34" charset="0"/>
                  </a:rPr>
                  <a:t>Image: Public Domain | Wikimedia</a:t>
                </a:r>
                <a:endParaRPr lang="en-GB" dirty="0"/>
              </a:p>
            </p:txBody>
          </p:sp>
        </p:grpSp>
      </p:grpSp>
      <p:grpSp>
        <p:nvGrpSpPr>
          <p:cNvPr id="6" name="Group 5"/>
          <p:cNvGrpSpPr/>
          <p:nvPr/>
        </p:nvGrpSpPr>
        <p:grpSpPr>
          <a:xfrm>
            <a:off x="435045" y="1692291"/>
            <a:ext cx="8760631" cy="5121280"/>
            <a:chOff x="435045" y="1692291"/>
            <a:chExt cx="8760631" cy="5121280"/>
          </a:xfrm>
        </p:grpSpPr>
        <p:pic>
          <p:nvPicPr>
            <p:cNvPr id="53" name="Picture 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0754" y="1692291"/>
              <a:ext cx="2663785" cy="3924251"/>
            </a:xfrm>
            <a:prstGeom prst="rect">
              <a:avLst/>
            </a:prstGeom>
          </p:spPr>
        </p:pic>
        <p:sp>
          <p:nvSpPr>
            <p:cNvPr id="54" name="TextBox 53"/>
            <p:cNvSpPr txBox="1"/>
            <p:nvPr/>
          </p:nvSpPr>
          <p:spPr>
            <a:xfrm>
              <a:off x="6315931" y="5921019"/>
              <a:ext cx="2879745" cy="892552"/>
            </a:xfrm>
            <a:prstGeom prst="rect">
              <a:avLst/>
            </a:prstGeom>
            <a:noFill/>
          </p:spPr>
          <p:txBody>
            <a:bodyPr wrap="square" rtlCol="0">
              <a:spAutoFit/>
            </a:bodyPr>
            <a:lstStyle/>
            <a:p>
              <a:r>
                <a:rPr lang="en-GB" sz="1600" b="1" dirty="0" smtClean="0">
                  <a:latin typeface="Century Gothic" panose="020B0502020202020204" pitchFamily="34" charset="0"/>
                </a:rPr>
                <a:t>Queen Elizabeth I</a:t>
              </a:r>
            </a:p>
            <a:p>
              <a:r>
                <a:rPr lang="en-GB" sz="1200" dirty="0" smtClean="0">
                  <a:latin typeface="Century Gothic" panose="020B0502020202020204" pitchFamily="34" charset="0"/>
                </a:rPr>
                <a:t>Attributed to Nicholas Hilliard</a:t>
              </a:r>
            </a:p>
            <a:p>
              <a:endParaRPr lang="en-GB" sz="1200" dirty="0" smtClean="0">
                <a:latin typeface="Century Gothic" panose="020B0502020202020204" pitchFamily="34" charset="0"/>
              </a:endParaRPr>
            </a:p>
            <a:p>
              <a:r>
                <a:rPr lang="en-GB" sz="1200" dirty="0" smtClean="0">
                  <a:latin typeface="Century Gothic" panose="020B0502020202020204" pitchFamily="34" charset="0"/>
                </a:rPr>
                <a:t>Image: Public Domain | Flickr</a:t>
              </a:r>
              <a:endParaRPr lang="en-GB" dirty="0"/>
            </a:p>
          </p:txBody>
        </p:sp>
        <p:sp>
          <p:nvSpPr>
            <p:cNvPr id="55" name="Rectangle 54"/>
            <p:cNvSpPr/>
            <p:nvPr/>
          </p:nvSpPr>
          <p:spPr>
            <a:xfrm>
              <a:off x="435045" y="3899418"/>
              <a:ext cx="5310194" cy="2339102"/>
            </a:xfrm>
            <a:prstGeom prst="rect">
              <a:avLst/>
            </a:prstGeom>
          </p:spPr>
          <p:txBody>
            <a:bodyPr wrap="square">
              <a:spAutoFit/>
            </a:bodyPr>
            <a:lstStyle/>
            <a:p>
              <a:r>
                <a:rPr lang="en-GB" sz="2000" b="1" dirty="0">
                  <a:latin typeface="Century Gothic" panose="020B0502020202020204" pitchFamily="34" charset="0"/>
                </a:rPr>
                <a:t>Queen Elizabeth I</a:t>
              </a:r>
            </a:p>
            <a:p>
              <a:r>
                <a:rPr lang="en-GB" dirty="0">
                  <a:latin typeface="Century Gothic" panose="020B0502020202020204" pitchFamily="34" charset="0"/>
                </a:rPr>
                <a:t>In marrying Mary Queen of Scots, Lord Darnley was </a:t>
              </a:r>
              <a:r>
                <a:rPr lang="en-GB" dirty="0" smtClean="0">
                  <a:latin typeface="Century Gothic" panose="020B0502020202020204" pitchFamily="34" charset="0"/>
                </a:rPr>
                <a:t>now </a:t>
              </a:r>
              <a:r>
                <a:rPr lang="en-GB" dirty="0">
                  <a:latin typeface="Century Gothic" panose="020B0502020202020204" pitchFamily="34" charset="0"/>
                </a:rPr>
                <a:t>threat to Queen </a:t>
              </a:r>
              <a:r>
                <a:rPr lang="en-GB" dirty="0" smtClean="0">
                  <a:latin typeface="Century Gothic" panose="020B0502020202020204" pitchFamily="34" charset="0"/>
                </a:rPr>
                <a:t>Elizabeth as </a:t>
              </a:r>
              <a:r>
                <a:rPr lang="en-GB" dirty="0">
                  <a:latin typeface="Century Gothic" panose="020B0502020202020204" pitchFamily="34" charset="0"/>
                </a:rPr>
                <a:t>h</a:t>
              </a:r>
              <a:r>
                <a:rPr lang="en-GB" dirty="0" smtClean="0">
                  <a:latin typeface="Century Gothic" panose="020B0502020202020204" pitchFamily="34" charset="0"/>
                </a:rPr>
                <a:t>e could challenge </a:t>
              </a:r>
              <a:r>
                <a:rPr lang="en-GB" dirty="0">
                  <a:latin typeface="Century Gothic" panose="020B0502020202020204" pitchFamily="34" charset="0"/>
                </a:rPr>
                <a:t>her for the </a:t>
              </a:r>
              <a:r>
                <a:rPr lang="en-GB" dirty="0" smtClean="0">
                  <a:latin typeface="Century Gothic" panose="020B0502020202020204" pitchFamily="34" charset="0"/>
                </a:rPr>
                <a:t>throne.  </a:t>
              </a:r>
            </a:p>
            <a:p>
              <a:endParaRPr lang="en-GB" dirty="0">
                <a:latin typeface="Century Gothic" panose="020B0502020202020204" pitchFamily="34" charset="0"/>
              </a:endParaRPr>
            </a:p>
            <a:p>
              <a:r>
                <a:rPr lang="en-GB" dirty="0" smtClean="0">
                  <a:latin typeface="Century Gothic" panose="020B0502020202020204" pitchFamily="34" charset="0"/>
                </a:rPr>
                <a:t>Maybe Queen Elizabeth thought it was better to get rid of him and remove the threat forever.</a:t>
              </a:r>
              <a:endParaRPr lang="en-GB" dirty="0">
                <a:latin typeface="Century Gothic" panose="020B0502020202020204" pitchFamily="34" charset="0"/>
              </a:endParaRPr>
            </a:p>
          </p:txBody>
        </p:sp>
      </p:grpSp>
      <p:grpSp>
        <p:nvGrpSpPr>
          <p:cNvPr id="8" name="Group 7"/>
          <p:cNvGrpSpPr/>
          <p:nvPr/>
        </p:nvGrpSpPr>
        <p:grpSpPr>
          <a:xfrm>
            <a:off x="473069" y="1273645"/>
            <a:ext cx="8304457" cy="5166347"/>
            <a:chOff x="473069" y="1273645"/>
            <a:chExt cx="8304457" cy="5166347"/>
          </a:xfrm>
        </p:grpSpPr>
        <p:sp>
          <p:nvSpPr>
            <p:cNvPr id="56" name="Rectangle 55"/>
            <p:cNvSpPr/>
            <p:nvPr/>
          </p:nvSpPr>
          <p:spPr>
            <a:xfrm>
              <a:off x="473069" y="3930039"/>
              <a:ext cx="5261212" cy="2062103"/>
            </a:xfrm>
            <a:prstGeom prst="rect">
              <a:avLst/>
            </a:prstGeom>
          </p:spPr>
          <p:txBody>
            <a:bodyPr wrap="square">
              <a:spAutoFit/>
            </a:bodyPr>
            <a:lstStyle/>
            <a:p>
              <a:r>
                <a:rPr lang="en-GB" sz="2000" b="1" dirty="0">
                  <a:latin typeface="Century Gothic" panose="020B0502020202020204" pitchFamily="34" charset="0"/>
                </a:rPr>
                <a:t>Other suspects </a:t>
              </a:r>
              <a:r>
                <a:rPr lang="en-GB" sz="2000" b="1" dirty="0" smtClean="0">
                  <a:latin typeface="Century Gothic" panose="020B0502020202020204" pitchFamily="34" charset="0"/>
                </a:rPr>
                <a:t>include:</a:t>
              </a:r>
            </a:p>
            <a:p>
              <a:r>
                <a:rPr lang="en-GB" dirty="0" smtClean="0">
                  <a:latin typeface="Century Gothic" panose="020B0502020202020204" pitchFamily="34" charset="0"/>
                </a:rPr>
                <a:t>Mary’s </a:t>
              </a:r>
              <a:r>
                <a:rPr lang="en-GB" dirty="0">
                  <a:latin typeface="Century Gothic" panose="020B0502020202020204" pitchFamily="34" charset="0"/>
                </a:rPr>
                <a:t>step-brother, </a:t>
              </a:r>
              <a:endParaRPr lang="en-GB" dirty="0" smtClean="0">
                <a:latin typeface="Century Gothic" panose="020B0502020202020204" pitchFamily="34" charset="0"/>
              </a:endParaRPr>
            </a:p>
            <a:p>
              <a:r>
                <a:rPr lang="en-GB" dirty="0" smtClean="0">
                  <a:latin typeface="Century Gothic" panose="020B0502020202020204" pitchFamily="34" charset="0"/>
                </a:rPr>
                <a:t>Mary’s </a:t>
              </a:r>
              <a:r>
                <a:rPr lang="en-GB" dirty="0">
                  <a:latin typeface="Century Gothic" panose="020B0502020202020204" pitchFamily="34" charset="0"/>
                </a:rPr>
                <a:t>advisor’s brother, </a:t>
              </a:r>
              <a:endParaRPr lang="en-GB" dirty="0" smtClean="0">
                <a:latin typeface="Century Gothic" panose="020B0502020202020204" pitchFamily="34" charset="0"/>
              </a:endParaRPr>
            </a:p>
            <a:p>
              <a:r>
                <a:rPr lang="en-GB" dirty="0" smtClean="0">
                  <a:latin typeface="Century Gothic" panose="020B0502020202020204" pitchFamily="34" charset="0"/>
                </a:rPr>
                <a:t>James </a:t>
              </a:r>
              <a:r>
                <a:rPr lang="en-GB" dirty="0">
                  <a:latin typeface="Century Gothic" panose="020B0502020202020204" pitchFamily="34" charset="0"/>
                </a:rPr>
                <a:t>Balfour, </a:t>
              </a:r>
              <a:endParaRPr lang="en-GB" dirty="0" smtClean="0">
                <a:latin typeface="Century Gothic" panose="020B0502020202020204" pitchFamily="34" charset="0"/>
              </a:endParaRPr>
            </a:p>
            <a:p>
              <a:r>
                <a:rPr lang="en-GB" dirty="0" smtClean="0">
                  <a:latin typeface="Century Gothic" panose="020B0502020202020204" pitchFamily="34" charset="0"/>
                </a:rPr>
                <a:t>The Earl </a:t>
              </a:r>
              <a:r>
                <a:rPr lang="en-GB" dirty="0">
                  <a:latin typeface="Century Gothic" panose="020B0502020202020204" pitchFamily="34" charset="0"/>
                </a:rPr>
                <a:t>of </a:t>
              </a:r>
              <a:r>
                <a:rPr lang="en-GB" dirty="0" err="1" smtClean="0">
                  <a:latin typeface="Century Gothic" panose="020B0502020202020204" pitchFamily="34" charset="0"/>
                </a:rPr>
                <a:t>Bothwell</a:t>
              </a:r>
              <a:r>
                <a:rPr lang="en-GB" dirty="0" smtClean="0">
                  <a:latin typeface="Century Gothic" panose="020B0502020202020204" pitchFamily="34" charset="0"/>
                </a:rPr>
                <a:t>…. </a:t>
              </a:r>
              <a:r>
                <a:rPr lang="en-GB" dirty="0">
                  <a:latin typeface="Century Gothic" panose="020B0502020202020204" pitchFamily="34" charset="0"/>
                </a:rPr>
                <a:t>and more</a:t>
              </a:r>
              <a:r>
                <a:rPr lang="en-GB" dirty="0" smtClean="0">
                  <a:latin typeface="Century Gothic" panose="020B0502020202020204" pitchFamily="34" charset="0"/>
                </a:rPr>
                <a:t>.</a:t>
              </a:r>
            </a:p>
            <a:p>
              <a:endParaRPr lang="en-GB" dirty="0">
                <a:latin typeface="Century Gothic" panose="020B0502020202020204" pitchFamily="34" charset="0"/>
              </a:endParaRPr>
            </a:p>
            <a:p>
              <a:r>
                <a:rPr lang="en-GB" dirty="0" smtClean="0">
                  <a:latin typeface="Century Gothic" panose="020B0502020202020204" pitchFamily="34" charset="0"/>
                </a:rPr>
                <a:t>Lord </a:t>
              </a:r>
              <a:r>
                <a:rPr lang="en-GB" dirty="0">
                  <a:latin typeface="Century Gothic" panose="020B0502020202020204" pitchFamily="34" charset="0"/>
                </a:rPr>
                <a:t>Darnley was not a popular man it seems!</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689" y="1273645"/>
              <a:ext cx="2634837" cy="5166347"/>
            </a:xfrm>
            <a:prstGeom prst="rect">
              <a:avLst/>
            </a:prstGeom>
          </p:spPr>
        </p:pic>
      </p:grpSp>
    </p:spTree>
    <p:extLst>
      <p:ext uri="{BB962C8B-B14F-4D97-AF65-F5344CB8AC3E}">
        <p14:creationId xmlns:p14="http://schemas.microsoft.com/office/powerpoint/2010/main" val="589971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E-6 4.81481E-6 L 0.0085 0.00023 " pathEditMode="relative" rAng="0" ptsTypes="AA">
                                      <p:cBhvr>
                                        <p:cTn id="6" dur="1500" fill="hold"/>
                                        <p:tgtEl>
                                          <p:spTgt spid="50"/>
                                        </p:tgtEl>
                                        <p:attrNameLst>
                                          <p:attrName>ppt_x</p:attrName>
                                          <p:attrName>ppt_y</p:attrName>
                                        </p:attrNameLst>
                                      </p:cBhvr>
                                      <p:rCtr x="417" y="0"/>
                                    </p:animMotion>
                                  </p:childTnLst>
                                </p:cTn>
                              </p:par>
                            </p:childTnLst>
                          </p:cTn>
                        </p:par>
                        <p:par>
                          <p:cTn id="7" fill="hold">
                            <p:stCondLst>
                              <p:cond delay="1500"/>
                            </p:stCondLst>
                            <p:childTnLst>
                              <p:par>
                                <p:cTn id="8" presetID="10"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2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1939</TotalTime>
  <Words>2292</Words>
  <Application>Microsoft Office PowerPoint</Application>
  <PresentationFormat>On-screen Show (4:3)</PresentationFormat>
  <Paragraphs>563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Bivouac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Kate Pettitt</dc:creator>
  <cp:lastModifiedBy>Bartley, Izzy</cp:lastModifiedBy>
  <cp:revision>169</cp:revision>
  <dcterms:created xsi:type="dcterms:W3CDTF">2017-08-04T08:32:44Z</dcterms:created>
  <dcterms:modified xsi:type="dcterms:W3CDTF">2020-03-05T13:56:23Z</dcterms:modified>
</cp:coreProperties>
</file>